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4"/>
  </p:sldMasterIdLst>
  <p:notesMasterIdLst>
    <p:notesMasterId r:id="rId32"/>
  </p:notesMasterIdLst>
  <p:sldIdLst>
    <p:sldId id="259" r:id="rId5"/>
    <p:sldId id="826" r:id="rId6"/>
    <p:sldId id="785" r:id="rId7"/>
    <p:sldId id="786" r:id="rId8"/>
    <p:sldId id="787" r:id="rId9"/>
    <p:sldId id="788" r:id="rId10"/>
    <p:sldId id="806" r:id="rId11"/>
    <p:sldId id="789" r:id="rId12"/>
    <p:sldId id="801" r:id="rId13"/>
    <p:sldId id="790" r:id="rId14"/>
    <p:sldId id="775" r:id="rId15"/>
    <p:sldId id="791" r:id="rId16"/>
    <p:sldId id="792" r:id="rId17"/>
    <p:sldId id="825" r:id="rId18"/>
    <p:sldId id="830" r:id="rId19"/>
    <p:sldId id="476" r:id="rId20"/>
    <p:sldId id="489" r:id="rId21"/>
    <p:sldId id="469" r:id="rId22"/>
    <p:sldId id="473" r:id="rId23"/>
    <p:sldId id="824" r:id="rId24"/>
    <p:sldId id="815" r:id="rId25"/>
    <p:sldId id="816" r:id="rId26"/>
    <p:sldId id="817" r:id="rId27"/>
    <p:sldId id="818" r:id="rId28"/>
    <p:sldId id="819" r:id="rId29"/>
    <p:sldId id="832" r:id="rId30"/>
    <p:sldId id="831"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est User" initials="GU" lastIdx="4" clrIdx="0">
    <p:extLst>
      <p:ext uri="{19B8F6BF-5375-455C-9EA6-DF929625EA0E}">
        <p15:presenceInfo xmlns:p15="http://schemas.microsoft.com/office/powerpoint/2012/main" userId="S::urn:spo:anon#50c2f734f469ecaff9b100e077526fed0d388305e61996536521b0b4f34a56f4::" providerId="AD"/>
      </p:ext>
    </p:extLst>
  </p:cmAuthor>
  <p:cmAuthor id="2" name="Margaret White" initials="MW" lastIdx="24" clrIdx="1">
    <p:extLst>
      <p:ext uri="{19B8F6BF-5375-455C-9EA6-DF929625EA0E}">
        <p15:presenceInfo xmlns:p15="http://schemas.microsoft.com/office/powerpoint/2012/main" userId="S::white@theiacp.org::731d6123-41e5-40ce-868e-4587e7c7e24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452" autoAdjust="0"/>
  </p:normalViewPr>
  <p:slideViewPr>
    <p:cSldViewPr snapToGrid="0">
      <p:cViewPr varScale="1">
        <p:scale>
          <a:sx n="77" d="100"/>
          <a:sy n="77" d="100"/>
        </p:scale>
        <p:origin x="1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Apfelbaum" userId="0567c5f1-add8-4593-8655-9696a85e8eac" providerId="ADAL" clId="{1B092A2D-1F7D-48F5-AC2D-402DC0F72F4A}"/>
    <pc:docChg chg="custSel modSld">
      <pc:chgData name="Rachel Apfelbaum" userId="0567c5f1-add8-4593-8655-9696a85e8eac" providerId="ADAL" clId="{1B092A2D-1F7D-48F5-AC2D-402DC0F72F4A}" dt="2020-08-06T02:31:33.686" v="212" actId="1592"/>
      <pc:docMkLst>
        <pc:docMk/>
      </pc:docMkLst>
      <pc:sldChg chg="modSp mod delCm">
        <pc:chgData name="Rachel Apfelbaum" userId="0567c5f1-add8-4593-8655-9696a85e8eac" providerId="ADAL" clId="{1B092A2D-1F7D-48F5-AC2D-402DC0F72F4A}" dt="2020-08-06T02:27:51.002" v="186" actId="1592"/>
        <pc:sldMkLst>
          <pc:docMk/>
          <pc:sldMk cId="1109395464" sldId="469"/>
        </pc:sldMkLst>
        <pc:spChg chg="mod">
          <ac:chgData name="Rachel Apfelbaum" userId="0567c5f1-add8-4593-8655-9696a85e8eac" providerId="ADAL" clId="{1B092A2D-1F7D-48F5-AC2D-402DC0F72F4A}" dt="2020-08-06T02:27:49.159" v="185" actId="20577"/>
          <ac:spMkLst>
            <pc:docMk/>
            <pc:sldMk cId="1109395464" sldId="469"/>
            <ac:spMk id="2" creationId="{00000000-0000-0000-0000-000000000000}"/>
          </ac:spMkLst>
        </pc:spChg>
      </pc:sldChg>
      <pc:sldChg chg="delCm modNotesTx">
        <pc:chgData name="Rachel Apfelbaum" userId="0567c5f1-add8-4593-8655-9696a85e8eac" providerId="ADAL" clId="{1B092A2D-1F7D-48F5-AC2D-402DC0F72F4A}" dt="2020-08-06T02:28:42.162" v="188" actId="1592"/>
        <pc:sldMkLst>
          <pc:docMk/>
          <pc:sldMk cId="1145332580" sldId="473"/>
        </pc:sldMkLst>
      </pc:sldChg>
      <pc:sldChg chg="modSp mod delCm">
        <pc:chgData name="Rachel Apfelbaum" userId="0567c5f1-add8-4593-8655-9696a85e8eac" providerId="ADAL" clId="{1B092A2D-1F7D-48F5-AC2D-402DC0F72F4A}" dt="2020-08-06T02:25:27.842" v="76" actId="1592"/>
        <pc:sldMkLst>
          <pc:docMk/>
          <pc:sldMk cId="1230173470" sldId="476"/>
        </pc:sldMkLst>
        <pc:spChg chg="mod">
          <ac:chgData name="Rachel Apfelbaum" userId="0567c5f1-add8-4593-8655-9696a85e8eac" providerId="ADAL" clId="{1B092A2D-1F7D-48F5-AC2D-402DC0F72F4A}" dt="2020-08-06T02:25:24.763" v="75" actId="20577"/>
          <ac:spMkLst>
            <pc:docMk/>
            <pc:sldMk cId="1230173470" sldId="476"/>
            <ac:spMk id="2" creationId="{00000000-0000-0000-0000-000000000000}"/>
          </ac:spMkLst>
        </pc:spChg>
      </pc:sldChg>
      <pc:sldChg chg="modSp mod delCm">
        <pc:chgData name="Rachel Apfelbaum" userId="0567c5f1-add8-4593-8655-9696a85e8eac" providerId="ADAL" clId="{1B092A2D-1F7D-48F5-AC2D-402DC0F72F4A}" dt="2020-08-06T02:26:59.943" v="180" actId="1592"/>
        <pc:sldMkLst>
          <pc:docMk/>
          <pc:sldMk cId="119210362" sldId="489"/>
        </pc:sldMkLst>
        <pc:spChg chg="mod">
          <ac:chgData name="Rachel Apfelbaum" userId="0567c5f1-add8-4593-8655-9696a85e8eac" providerId="ADAL" clId="{1B092A2D-1F7D-48F5-AC2D-402DC0F72F4A}" dt="2020-08-06T02:26:57.219" v="179" actId="20577"/>
          <ac:spMkLst>
            <pc:docMk/>
            <pc:sldMk cId="119210362" sldId="489"/>
            <ac:spMk id="3" creationId="{00000000-0000-0000-0000-000000000000}"/>
          </ac:spMkLst>
        </pc:spChg>
      </pc:sldChg>
      <pc:sldChg chg="modSp mod delCm">
        <pc:chgData name="Rachel Apfelbaum" userId="0567c5f1-add8-4593-8655-9696a85e8eac" providerId="ADAL" clId="{1B092A2D-1F7D-48F5-AC2D-402DC0F72F4A}" dt="2020-08-06T02:15:49.047" v="6" actId="1592"/>
        <pc:sldMkLst>
          <pc:docMk/>
          <pc:sldMk cId="480764448" sldId="785"/>
        </pc:sldMkLst>
        <pc:spChg chg="mod">
          <ac:chgData name="Rachel Apfelbaum" userId="0567c5f1-add8-4593-8655-9696a85e8eac" providerId="ADAL" clId="{1B092A2D-1F7D-48F5-AC2D-402DC0F72F4A}" dt="2020-08-06T02:15:45.004" v="5" actId="20577"/>
          <ac:spMkLst>
            <pc:docMk/>
            <pc:sldMk cId="480764448" sldId="785"/>
            <ac:spMk id="2" creationId="{A56F47BE-CF2E-49D4-B463-CD4F9BA33D6D}"/>
          </ac:spMkLst>
        </pc:spChg>
      </pc:sldChg>
      <pc:sldChg chg="modSp mod delCm">
        <pc:chgData name="Rachel Apfelbaum" userId="0567c5f1-add8-4593-8655-9696a85e8eac" providerId="ADAL" clId="{1B092A2D-1F7D-48F5-AC2D-402DC0F72F4A}" dt="2020-08-06T02:17:12.068" v="19" actId="1592"/>
        <pc:sldMkLst>
          <pc:docMk/>
          <pc:sldMk cId="2877131613" sldId="786"/>
        </pc:sldMkLst>
        <pc:spChg chg="mod">
          <ac:chgData name="Rachel Apfelbaum" userId="0567c5f1-add8-4593-8655-9696a85e8eac" providerId="ADAL" clId="{1B092A2D-1F7D-48F5-AC2D-402DC0F72F4A}" dt="2020-08-06T02:16:52.029" v="8" actId="20577"/>
          <ac:spMkLst>
            <pc:docMk/>
            <pc:sldMk cId="2877131613" sldId="786"/>
            <ac:spMk id="2" creationId="{D266BF97-5BDC-43D4-8DB4-2E3788EC9319}"/>
          </ac:spMkLst>
        </pc:spChg>
        <pc:spChg chg="mod">
          <ac:chgData name="Rachel Apfelbaum" userId="0567c5f1-add8-4593-8655-9696a85e8eac" providerId="ADAL" clId="{1B092A2D-1F7D-48F5-AC2D-402DC0F72F4A}" dt="2020-08-06T02:17:09.733" v="18" actId="20577"/>
          <ac:spMkLst>
            <pc:docMk/>
            <pc:sldMk cId="2877131613" sldId="786"/>
            <ac:spMk id="3" creationId="{45EFF679-C8DB-4E41-AA00-C289BE8A07A1}"/>
          </ac:spMkLst>
        </pc:spChg>
      </pc:sldChg>
      <pc:sldChg chg="delCm">
        <pc:chgData name="Rachel Apfelbaum" userId="0567c5f1-add8-4593-8655-9696a85e8eac" providerId="ADAL" clId="{1B092A2D-1F7D-48F5-AC2D-402DC0F72F4A}" dt="2020-08-06T02:19:02.768" v="20" actId="1592"/>
        <pc:sldMkLst>
          <pc:docMk/>
          <pc:sldMk cId="3394920701" sldId="787"/>
        </pc:sldMkLst>
      </pc:sldChg>
      <pc:sldChg chg="modSp mod delCm">
        <pc:chgData name="Rachel Apfelbaum" userId="0567c5f1-add8-4593-8655-9696a85e8eac" providerId="ADAL" clId="{1B092A2D-1F7D-48F5-AC2D-402DC0F72F4A}" dt="2020-08-06T02:19:39.366" v="27" actId="1592"/>
        <pc:sldMkLst>
          <pc:docMk/>
          <pc:sldMk cId="4083301403" sldId="788"/>
        </pc:sldMkLst>
        <pc:spChg chg="mod">
          <ac:chgData name="Rachel Apfelbaum" userId="0567c5f1-add8-4593-8655-9696a85e8eac" providerId="ADAL" clId="{1B092A2D-1F7D-48F5-AC2D-402DC0F72F4A}" dt="2020-08-06T02:19:27.738" v="22" actId="20577"/>
          <ac:spMkLst>
            <pc:docMk/>
            <pc:sldMk cId="4083301403" sldId="788"/>
            <ac:spMk id="2" creationId="{A56F47BE-CF2E-49D4-B463-CD4F9BA33D6D}"/>
          </ac:spMkLst>
        </pc:spChg>
        <pc:spChg chg="mod">
          <ac:chgData name="Rachel Apfelbaum" userId="0567c5f1-add8-4593-8655-9696a85e8eac" providerId="ADAL" clId="{1B092A2D-1F7D-48F5-AC2D-402DC0F72F4A}" dt="2020-08-06T02:19:35.118" v="26" actId="20577"/>
          <ac:spMkLst>
            <pc:docMk/>
            <pc:sldMk cId="4083301403" sldId="788"/>
            <ac:spMk id="3" creationId="{4A2546F0-8886-4DD7-907C-F3467935584D}"/>
          </ac:spMkLst>
        </pc:spChg>
      </pc:sldChg>
      <pc:sldChg chg="modSp mod delCm">
        <pc:chgData name="Rachel Apfelbaum" userId="0567c5f1-add8-4593-8655-9696a85e8eac" providerId="ADAL" clId="{1B092A2D-1F7D-48F5-AC2D-402DC0F72F4A}" dt="2020-08-06T02:20:56.728" v="36" actId="1592"/>
        <pc:sldMkLst>
          <pc:docMk/>
          <pc:sldMk cId="2676083512" sldId="789"/>
        </pc:sldMkLst>
        <pc:spChg chg="mod">
          <ac:chgData name="Rachel Apfelbaum" userId="0567c5f1-add8-4593-8655-9696a85e8eac" providerId="ADAL" clId="{1B092A2D-1F7D-48F5-AC2D-402DC0F72F4A}" dt="2020-08-06T02:20:47.326" v="32" actId="20577"/>
          <ac:spMkLst>
            <pc:docMk/>
            <pc:sldMk cId="2676083512" sldId="789"/>
            <ac:spMk id="2" creationId="{A56F47BE-CF2E-49D4-B463-CD4F9BA33D6D}"/>
          </ac:spMkLst>
        </pc:spChg>
        <pc:spChg chg="mod">
          <ac:chgData name="Rachel Apfelbaum" userId="0567c5f1-add8-4593-8655-9696a85e8eac" providerId="ADAL" clId="{1B092A2D-1F7D-48F5-AC2D-402DC0F72F4A}" dt="2020-08-06T02:20:55.420" v="35" actId="20577"/>
          <ac:spMkLst>
            <pc:docMk/>
            <pc:sldMk cId="2676083512" sldId="789"/>
            <ac:spMk id="3" creationId="{4A2546F0-8886-4DD7-907C-F3467935584D}"/>
          </ac:spMkLst>
        </pc:spChg>
      </pc:sldChg>
      <pc:sldChg chg="modSp mod delCm">
        <pc:chgData name="Rachel Apfelbaum" userId="0567c5f1-add8-4593-8655-9696a85e8eac" providerId="ADAL" clId="{1B092A2D-1F7D-48F5-AC2D-402DC0F72F4A}" dt="2020-08-06T02:22:00.872" v="42" actId="1592"/>
        <pc:sldMkLst>
          <pc:docMk/>
          <pc:sldMk cId="2548955231" sldId="790"/>
        </pc:sldMkLst>
        <pc:spChg chg="mod">
          <ac:chgData name="Rachel Apfelbaum" userId="0567c5f1-add8-4593-8655-9696a85e8eac" providerId="ADAL" clId="{1B092A2D-1F7D-48F5-AC2D-402DC0F72F4A}" dt="2020-08-06T02:21:58.305" v="41" actId="20577"/>
          <ac:spMkLst>
            <pc:docMk/>
            <pc:sldMk cId="2548955231" sldId="790"/>
            <ac:spMk id="2" creationId="{6E3369FD-9723-4562-8F6C-F44E2A133C68}"/>
          </ac:spMkLst>
        </pc:spChg>
      </pc:sldChg>
      <pc:sldChg chg="modSp mod delCm">
        <pc:chgData name="Rachel Apfelbaum" userId="0567c5f1-add8-4593-8655-9696a85e8eac" providerId="ADAL" clId="{1B092A2D-1F7D-48F5-AC2D-402DC0F72F4A}" dt="2020-08-06T02:22:38.034" v="47" actId="1592"/>
        <pc:sldMkLst>
          <pc:docMk/>
          <pc:sldMk cId="2994433823" sldId="791"/>
        </pc:sldMkLst>
        <pc:spChg chg="mod">
          <ac:chgData name="Rachel Apfelbaum" userId="0567c5f1-add8-4593-8655-9696a85e8eac" providerId="ADAL" clId="{1B092A2D-1F7D-48F5-AC2D-402DC0F72F4A}" dt="2020-08-06T02:22:19.774" v="44" actId="20577"/>
          <ac:spMkLst>
            <pc:docMk/>
            <pc:sldMk cId="2994433823" sldId="791"/>
            <ac:spMk id="2" creationId="{6E3369FD-9723-4562-8F6C-F44E2A133C68}"/>
          </ac:spMkLst>
        </pc:spChg>
        <pc:spChg chg="mod">
          <ac:chgData name="Rachel Apfelbaum" userId="0567c5f1-add8-4593-8655-9696a85e8eac" providerId="ADAL" clId="{1B092A2D-1F7D-48F5-AC2D-402DC0F72F4A}" dt="2020-08-06T02:22:35.647" v="46" actId="20577"/>
          <ac:spMkLst>
            <pc:docMk/>
            <pc:sldMk cId="2994433823" sldId="791"/>
            <ac:spMk id="3" creationId="{19B8B0D7-3D1C-48E2-8855-01B5DDB563C9}"/>
          </ac:spMkLst>
        </pc:spChg>
      </pc:sldChg>
      <pc:sldChg chg="modSp mod delCm">
        <pc:chgData name="Rachel Apfelbaum" userId="0567c5f1-add8-4593-8655-9696a85e8eac" providerId="ADAL" clId="{1B092A2D-1F7D-48F5-AC2D-402DC0F72F4A}" dt="2020-08-06T02:23:46.800" v="60" actId="1592"/>
        <pc:sldMkLst>
          <pc:docMk/>
          <pc:sldMk cId="487377101" sldId="792"/>
        </pc:sldMkLst>
        <pc:spChg chg="mod">
          <ac:chgData name="Rachel Apfelbaum" userId="0567c5f1-add8-4593-8655-9696a85e8eac" providerId="ADAL" clId="{1B092A2D-1F7D-48F5-AC2D-402DC0F72F4A}" dt="2020-08-06T02:23:43.947" v="59" actId="20577"/>
          <ac:spMkLst>
            <pc:docMk/>
            <pc:sldMk cId="487377101" sldId="792"/>
            <ac:spMk id="3" creationId="{B56F3448-EDEE-4056-B74A-00B407386870}"/>
          </ac:spMkLst>
        </pc:spChg>
      </pc:sldChg>
      <pc:sldChg chg="modSp mod delCm">
        <pc:chgData name="Rachel Apfelbaum" userId="0567c5f1-add8-4593-8655-9696a85e8eac" providerId="ADAL" clId="{1B092A2D-1F7D-48F5-AC2D-402DC0F72F4A}" dt="2020-08-06T02:21:20.980" v="39" actId="1592"/>
        <pc:sldMkLst>
          <pc:docMk/>
          <pc:sldMk cId="1310524540" sldId="801"/>
        </pc:sldMkLst>
        <pc:spChg chg="mod">
          <ac:chgData name="Rachel Apfelbaum" userId="0567c5f1-add8-4593-8655-9696a85e8eac" providerId="ADAL" clId="{1B092A2D-1F7D-48F5-AC2D-402DC0F72F4A}" dt="2020-08-06T02:21:18.579" v="38" actId="20577"/>
          <ac:spMkLst>
            <pc:docMk/>
            <pc:sldMk cId="1310524540" sldId="801"/>
            <ac:spMk id="2" creationId="{051CDCD4-3ADE-44C7-A27E-E826A8C5406F}"/>
          </ac:spMkLst>
        </pc:spChg>
      </pc:sldChg>
      <pc:sldChg chg="modSp mod delCm">
        <pc:chgData name="Rachel Apfelbaum" userId="0567c5f1-add8-4593-8655-9696a85e8eac" providerId="ADAL" clId="{1B092A2D-1F7D-48F5-AC2D-402DC0F72F4A}" dt="2020-08-06T02:20:24.733" v="30" actId="1592"/>
        <pc:sldMkLst>
          <pc:docMk/>
          <pc:sldMk cId="1432890683" sldId="806"/>
        </pc:sldMkLst>
        <pc:spChg chg="mod">
          <ac:chgData name="Rachel Apfelbaum" userId="0567c5f1-add8-4593-8655-9696a85e8eac" providerId="ADAL" clId="{1B092A2D-1F7D-48F5-AC2D-402DC0F72F4A}" dt="2020-08-06T02:20:22.431" v="29" actId="20577"/>
          <ac:spMkLst>
            <pc:docMk/>
            <pc:sldMk cId="1432890683" sldId="806"/>
            <ac:spMk id="2" creationId="{35ACA279-5025-464E-B15C-9D8E888245E9}"/>
          </ac:spMkLst>
        </pc:spChg>
      </pc:sldChg>
      <pc:sldChg chg="modSp mod delCm">
        <pc:chgData name="Rachel Apfelbaum" userId="0567c5f1-add8-4593-8655-9696a85e8eac" providerId="ADAL" clId="{1B092A2D-1F7D-48F5-AC2D-402DC0F72F4A}" dt="2020-08-06T02:29:48.250" v="192" actId="1592"/>
        <pc:sldMkLst>
          <pc:docMk/>
          <pc:sldMk cId="2762601239" sldId="817"/>
        </pc:sldMkLst>
        <pc:spChg chg="mod">
          <ac:chgData name="Rachel Apfelbaum" userId="0567c5f1-add8-4593-8655-9696a85e8eac" providerId="ADAL" clId="{1B092A2D-1F7D-48F5-AC2D-402DC0F72F4A}" dt="2020-08-06T02:29:11.199" v="189" actId="6549"/>
          <ac:spMkLst>
            <pc:docMk/>
            <pc:sldMk cId="2762601239" sldId="817"/>
            <ac:spMk id="3" creationId="{CAF81CAF-98B3-49EB-8485-E6FD0FCC486B}"/>
          </ac:spMkLst>
        </pc:spChg>
        <pc:spChg chg="mod">
          <ac:chgData name="Rachel Apfelbaum" userId="0567c5f1-add8-4593-8655-9696a85e8eac" providerId="ADAL" clId="{1B092A2D-1F7D-48F5-AC2D-402DC0F72F4A}" dt="2020-08-06T02:29:25.205" v="191" actId="20577"/>
          <ac:spMkLst>
            <pc:docMk/>
            <pc:sldMk cId="2762601239" sldId="817"/>
            <ac:spMk id="33795" creationId="{00000000-0000-0000-0000-000000000000}"/>
          </ac:spMkLst>
        </pc:spChg>
      </pc:sldChg>
      <pc:sldChg chg="modSp mod delCm">
        <pc:chgData name="Rachel Apfelbaum" userId="0567c5f1-add8-4593-8655-9696a85e8eac" providerId="ADAL" clId="{1B092A2D-1F7D-48F5-AC2D-402DC0F72F4A}" dt="2020-08-06T02:30:38.338" v="198" actId="1592"/>
        <pc:sldMkLst>
          <pc:docMk/>
          <pc:sldMk cId="1436538538" sldId="819"/>
        </pc:sldMkLst>
        <pc:spChg chg="mod">
          <ac:chgData name="Rachel Apfelbaum" userId="0567c5f1-add8-4593-8655-9696a85e8eac" providerId="ADAL" clId="{1B092A2D-1F7D-48F5-AC2D-402DC0F72F4A}" dt="2020-08-06T02:30:36.702" v="197" actId="20577"/>
          <ac:spMkLst>
            <pc:docMk/>
            <pc:sldMk cId="1436538538" sldId="819"/>
            <ac:spMk id="33794" creationId="{00000000-0000-0000-0000-000000000000}"/>
          </ac:spMkLst>
        </pc:spChg>
        <pc:spChg chg="mod">
          <ac:chgData name="Rachel Apfelbaum" userId="0567c5f1-add8-4593-8655-9696a85e8eac" providerId="ADAL" clId="{1B092A2D-1F7D-48F5-AC2D-402DC0F72F4A}" dt="2020-08-06T02:30:34.723" v="196" actId="20577"/>
          <ac:spMkLst>
            <pc:docMk/>
            <pc:sldMk cId="1436538538" sldId="819"/>
            <ac:spMk id="33795" creationId="{00000000-0000-0000-0000-000000000000}"/>
          </ac:spMkLst>
        </pc:spChg>
      </pc:sldChg>
      <pc:sldChg chg="modSp mod delCm">
        <pc:chgData name="Rachel Apfelbaum" userId="0567c5f1-add8-4593-8655-9696a85e8eac" providerId="ADAL" clId="{1B092A2D-1F7D-48F5-AC2D-402DC0F72F4A}" dt="2020-08-06T02:24:20.939" v="65" actId="1592"/>
        <pc:sldMkLst>
          <pc:docMk/>
          <pc:sldMk cId="3630034967" sldId="825"/>
        </pc:sldMkLst>
        <pc:spChg chg="mod">
          <ac:chgData name="Rachel Apfelbaum" userId="0567c5f1-add8-4593-8655-9696a85e8eac" providerId="ADAL" clId="{1B092A2D-1F7D-48F5-AC2D-402DC0F72F4A}" dt="2020-08-06T02:24:19.139" v="64" actId="20577"/>
          <ac:spMkLst>
            <pc:docMk/>
            <pc:sldMk cId="3630034967" sldId="825"/>
            <ac:spMk id="3" creationId="{B56F3448-EDEE-4056-B74A-00B407386870}"/>
          </ac:spMkLst>
        </pc:spChg>
      </pc:sldChg>
      <pc:sldChg chg="modSp mod delCm">
        <pc:chgData name="Rachel Apfelbaum" userId="0567c5f1-add8-4593-8655-9696a85e8eac" providerId="ADAL" clId="{1B092A2D-1F7D-48F5-AC2D-402DC0F72F4A}" dt="2020-08-05T20:25:57.034" v="3" actId="1592"/>
        <pc:sldMkLst>
          <pc:docMk/>
          <pc:sldMk cId="278882775" sldId="826"/>
        </pc:sldMkLst>
        <pc:spChg chg="mod">
          <ac:chgData name="Rachel Apfelbaum" userId="0567c5f1-add8-4593-8655-9696a85e8eac" providerId="ADAL" clId="{1B092A2D-1F7D-48F5-AC2D-402DC0F72F4A}" dt="2020-08-05T20:25:53.210" v="2" actId="20577"/>
          <ac:spMkLst>
            <pc:docMk/>
            <pc:sldMk cId="278882775" sldId="826"/>
            <ac:spMk id="3" creationId="{CD84BDD0-E486-4F7A-A2F1-E595AC23B57C}"/>
          </ac:spMkLst>
        </pc:spChg>
      </pc:sldChg>
      <pc:sldChg chg="modSp mod delCm">
        <pc:chgData name="Rachel Apfelbaum" userId="0567c5f1-add8-4593-8655-9696a85e8eac" providerId="ADAL" clId="{1B092A2D-1F7D-48F5-AC2D-402DC0F72F4A}" dt="2020-08-06T02:24:49.977" v="71" actId="1592"/>
        <pc:sldMkLst>
          <pc:docMk/>
          <pc:sldMk cId="1064929909" sldId="830"/>
        </pc:sldMkLst>
        <pc:spChg chg="mod">
          <ac:chgData name="Rachel Apfelbaum" userId="0567c5f1-add8-4593-8655-9696a85e8eac" providerId="ADAL" clId="{1B092A2D-1F7D-48F5-AC2D-402DC0F72F4A}" dt="2020-08-06T02:24:48.092" v="70" actId="20577"/>
          <ac:spMkLst>
            <pc:docMk/>
            <pc:sldMk cId="1064929909" sldId="830"/>
            <ac:spMk id="3" creationId="{7C1DA89B-9DF9-4C4B-86D5-46D049FB795C}"/>
          </ac:spMkLst>
        </pc:spChg>
      </pc:sldChg>
      <pc:sldChg chg="modSp mod delCm">
        <pc:chgData name="Rachel Apfelbaum" userId="0567c5f1-add8-4593-8655-9696a85e8eac" providerId="ADAL" clId="{1B092A2D-1F7D-48F5-AC2D-402DC0F72F4A}" dt="2020-08-06T02:31:33.686" v="212" actId="1592"/>
        <pc:sldMkLst>
          <pc:docMk/>
          <pc:sldMk cId="1579929375" sldId="831"/>
        </pc:sldMkLst>
        <pc:spChg chg="mod">
          <ac:chgData name="Rachel Apfelbaum" userId="0567c5f1-add8-4593-8655-9696a85e8eac" providerId="ADAL" clId="{1B092A2D-1F7D-48F5-AC2D-402DC0F72F4A}" dt="2020-08-06T02:31:31.572" v="211" actId="20577"/>
          <ac:spMkLst>
            <pc:docMk/>
            <pc:sldMk cId="1579929375" sldId="831"/>
            <ac:spMk id="3" creationId="{70336177-9E02-4C80-9D3D-8756829F0279}"/>
          </ac:spMkLst>
        </pc:spChg>
      </pc:sldChg>
      <pc:sldChg chg="modSp mod delCm">
        <pc:chgData name="Rachel Apfelbaum" userId="0567c5f1-add8-4593-8655-9696a85e8eac" providerId="ADAL" clId="{1B092A2D-1F7D-48F5-AC2D-402DC0F72F4A}" dt="2020-08-06T02:31:06.147" v="202" actId="1592"/>
        <pc:sldMkLst>
          <pc:docMk/>
          <pc:sldMk cId="3842813621" sldId="832"/>
        </pc:sldMkLst>
        <pc:spChg chg="mod">
          <ac:chgData name="Rachel Apfelbaum" userId="0567c5f1-add8-4593-8655-9696a85e8eac" providerId="ADAL" clId="{1B092A2D-1F7D-48F5-AC2D-402DC0F72F4A}" dt="2020-08-06T02:31:02.133" v="201" actId="20577"/>
          <ac:spMkLst>
            <pc:docMk/>
            <pc:sldMk cId="3842813621" sldId="832"/>
            <ac:spMk id="3" creationId="{070AB76E-346E-48E8-BE70-55C6B59AFDAD}"/>
          </ac:spMkLst>
        </pc:spChg>
      </pc:sldChg>
    </pc:docChg>
  </pc:docChgLst>
  <pc:docChgLst>
    <pc:chgData name="Rachel Apfelbaum" userId="0567c5f1-add8-4593-8655-9696a85e8eac" providerId="ADAL" clId="{F26F9384-B30B-4D35-AE4E-737B2D7B1538}"/>
    <pc:docChg chg="modSld">
      <pc:chgData name="Rachel Apfelbaum" userId="0567c5f1-add8-4593-8655-9696a85e8eac" providerId="ADAL" clId="{F26F9384-B30B-4D35-AE4E-737B2D7B1538}" dt="2021-01-17T22:26:35.371" v="0" actId="1076"/>
      <pc:docMkLst>
        <pc:docMk/>
      </pc:docMkLst>
      <pc:sldChg chg="modSp mod">
        <pc:chgData name="Rachel Apfelbaum" userId="0567c5f1-add8-4593-8655-9696a85e8eac" providerId="ADAL" clId="{F26F9384-B30B-4D35-AE4E-737B2D7B1538}" dt="2021-01-17T22:26:35.371" v="0" actId="1076"/>
        <pc:sldMkLst>
          <pc:docMk/>
          <pc:sldMk cId="1230173470" sldId="476"/>
        </pc:sldMkLst>
        <pc:spChg chg="mod">
          <ac:chgData name="Rachel Apfelbaum" userId="0567c5f1-add8-4593-8655-9696a85e8eac" providerId="ADAL" clId="{F26F9384-B30B-4D35-AE4E-737B2D7B1538}" dt="2021-01-17T22:26:35.371" v="0" actId="1076"/>
          <ac:spMkLst>
            <pc:docMk/>
            <pc:sldMk cId="1230173470" sldId="476"/>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334BAD-B697-4B06-8767-32B7435EC1E3}" type="datetimeFigureOut">
              <a:rPr lang="en-US" smtClean="0"/>
              <a:t>1/17/2021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EC0913-F643-45B5-B08A-0BFC5BC52086}" type="slidenum">
              <a:rPr lang="en-US" smtClean="0"/>
              <a:t>‹#›</a:t>
            </a:fld>
            <a:endParaRPr lang="en-US"/>
          </a:p>
        </p:txBody>
      </p:sp>
    </p:spTree>
    <p:extLst>
      <p:ext uri="{BB962C8B-B14F-4D97-AF65-F5344CB8AC3E}">
        <p14:creationId xmlns:p14="http://schemas.microsoft.com/office/powerpoint/2010/main" val="2858211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p:cNvSpPr>
          <p:nvPr>
            <p:ph type="sldImg"/>
          </p:nvPr>
        </p:nvSpPr>
        <p:spPr bwMode="auto">
          <a:xfrm>
            <a:off x="1252538" y="722313"/>
            <a:ext cx="4810125" cy="36068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88067"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
        <p:nvSpPr>
          <p:cNvPr id="2" name="Date Placeholder 1">
            <a:extLst>
              <a:ext uri="{FF2B5EF4-FFF2-40B4-BE49-F238E27FC236}">
                <a16:creationId xmlns:a16="http://schemas.microsoft.com/office/drawing/2014/main" id="{135F4B04-012C-433B-919E-E1246FA24A03}"/>
              </a:ext>
            </a:extLst>
          </p:cNvPr>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t>9/16/2019</a:t>
            </a:r>
          </a:p>
        </p:txBody>
      </p:sp>
    </p:spTree>
    <p:extLst>
      <p:ext uri="{BB962C8B-B14F-4D97-AF65-F5344CB8AC3E}">
        <p14:creationId xmlns:p14="http://schemas.microsoft.com/office/powerpoint/2010/main" val="20140664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1257300" y="720725"/>
            <a:ext cx="4800600" cy="3600450"/>
          </a:xfrm>
          <a:ln/>
        </p:spPr>
      </p:sp>
      <p:sp>
        <p:nvSpPr>
          <p:cNvPr id="808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 name="Footer Placeholder 1"/>
          <p:cNvSpPr>
            <a:spLocks noGrp="1"/>
          </p:cNvSpPr>
          <p:nvPr>
            <p:ph type="ftr" sz="quarter" idx="10"/>
          </p:nvPr>
        </p:nvSpPr>
        <p:spPr/>
        <p:txBody>
          <a:bodyPr/>
          <a:lstStyle/>
          <a:p>
            <a:r>
              <a:rPr lang="en-US">
                <a:solidFill>
                  <a:prstClr val="black"/>
                </a:solidFill>
              </a:rPr>
              <a:t>Tom Tremblay Consulting &amp; Training        tremblay.trt@gmail.com</a:t>
            </a:r>
          </a:p>
        </p:txBody>
      </p:sp>
    </p:spTree>
    <p:extLst>
      <p:ext uri="{BB962C8B-B14F-4D97-AF65-F5344CB8AC3E}">
        <p14:creationId xmlns:p14="http://schemas.microsoft.com/office/powerpoint/2010/main" val="2876138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1257300" y="720725"/>
            <a:ext cx="4800600" cy="3600450"/>
          </a:xfrm>
          <a:ln/>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 name="Footer Placeholder 1"/>
          <p:cNvSpPr>
            <a:spLocks noGrp="1"/>
          </p:cNvSpPr>
          <p:nvPr>
            <p:ph type="ftr" sz="quarter" idx="10"/>
          </p:nvPr>
        </p:nvSpPr>
        <p:spPr/>
        <p:txBody>
          <a:bodyPr/>
          <a:lstStyle/>
          <a:p>
            <a:r>
              <a:rPr lang="en-US">
                <a:solidFill>
                  <a:prstClr val="black"/>
                </a:solidFill>
              </a:rPr>
              <a:t>Tom Tremblay Consulting &amp; Training        tremblay.trt@gmail.com</a:t>
            </a:r>
          </a:p>
        </p:txBody>
      </p:sp>
    </p:spTree>
    <p:extLst>
      <p:ext uri="{BB962C8B-B14F-4D97-AF65-F5344CB8AC3E}">
        <p14:creationId xmlns:p14="http://schemas.microsoft.com/office/powerpoint/2010/main" val="4033167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BEC0913-F643-45B5-B08A-0BFC5BC52086}" type="slidenum">
              <a:rPr lang="en-US" smtClean="0"/>
              <a:t>2</a:t>
            </a:fld>
            <a:endParaRPr lang="en-US"/>
          </a:p>
        </p:txBody>
      </p:sp>
    </p:spTree>
    <p:extLst>
      <p:ext uri="{BB962C8B-B14F-4D97-AF65-F5344CB8AC3E}">
        <p14:creationId xmlns:p14="http://schemas.microsoft.com/office/powerpoint/2010/main" val="1567224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a:solidFill>
                  <a:schemeClr val="tx1"/>
                </a:solidFill>
                <a:effectLst/>
                <a:latin typeface="+mn-lt"/>
                <a:ea typeface="+mn-ea"/>
                <a:cs typeface="+mn-cs"/>
              </a:rPr>
              <a:t>Ask the participants to provide examples from their own cases</a:t>
            </a:r>
          </a:p>
          <a:p>
            <a:r>
              <a:rPr lang="en-US" sz="1200" b="1" kern="1200">
                <a:solidFill>
                  <a:schemeClr val="tx1"/>
                </a:solidFill>
                <a:effectLst/>
                <a:latin typeface="+mn-lt"/>
                <a:ea typeface="+mn-ea"/>
                <a:cs typeface="+mn-cs"/>
              </a:rPr>
              <a:t>Examples:</a:t>
            </a:r>
            <a:endParaRPr lang="en-US" sz="1200" kern="1200">
              <a:solidFill>
                <a:schemeClr val="tx1"/>
              </a:solidFill>
              <a:effectLst/>
              <a:latin typeface="+mn-lt"/>
              <a:ea typeface="+mn-ea"/>
              <a:cs typeface="+mn-cs"/>
            </a:endParaRPr>
          </a:p>
          <a:p>
            <a:pPr lvl="0"/>
            <a:r>
              <a:rPr lang="en-US" sz="1200" kern="1200">
                <a:solidFill>
                  <a:schemeClr val="tx1"/>
                </a:solidFill>
                <a:effectLst/>
                <a:latin typeface="+mn-lt"/>
                <a:ea typeface="+mn-ea"/>
                <a:cs typeface="+mn-cs"/>
              </a:rPr>
              <a:t>Victim hearing a train which helped build the timeline of events and led to identifying location of the assault where additional evidence was found.</a:t>
            </a:r>
            <a:endParaRPr lang="en-US">
              <a:effectLst/>
            </a:endParaRPr>
          </a:p>
          <a:p>
            <a:pPr lvl="0"/>
            <a:r>
              <a:rPr lang="en-US" sz="1200" kern="1200">
                <a:solidFill>
                  <a:schemeClr val="tx1"/>
                </a:solidFill>
                <a:effectLst/>
                <a:latin typeface="+mn-lt"/>
                <a:ea typeface="+mn-ea"/>
                <a:cs typeface="+mn-cs"/>
              </a:rPr>
              <a:t>Victim hearing the suspect take a phone call which helped confirm the time of the assault and led to an additional witness.</a:t>
            </a:r>
            <a:endParaRPr lang="en-US">
              <a:effectLst/>
            </a:endParaRPr>
          </a:p>
          <a:p>
            <a:pPr lvl="0"/>
            <a:r>
              <a:rPr lang="en-US" sz="1200" kern="1200">
                <a:solidFill>
                  <a:schemeClr val="tx1"/>
                </a:solidFill>
                <a:effectLst/>
                <a:latin typeface="+mn-lt"/>
                <a:ea typeface="+mn-ea"/>
                <a:cs typeface="+mn-cs"/>
              </a:rPr>
              <a:t>Victim tasting strawberry which corroborated their account when it was found that the suspect had strawberry lubricant.</a:t>
            </a:r>
            <a:endParaRPr lang="en-US">
              <a:effectLst/>
            </a:endParaRPr>
          </a:p>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BEC0913-F643-45B5-B08A-0BFC5BC52086}" type="slidenum">
              <a:rPr lang="en-US" smtClean="0"/>
              <a:t>11</a:t>
            </a:fld>
            <a:endParaRPr lang="en-US"/>
          </a:p>
        </p:txBody>
      </p:sp>
    </p:spTree>
    <p:extLst>
      <p:ext uri="{BB962C8B-B14F-4D97-AF65-F5344CB8AC3E}">
        <p14:creationId xmlns:p14="http://schemas.microsoft.com/office/powerpoint/2010/main" val="1337736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Date Placeholder 3"/>
          <p:cNvSpPr>
            <a:spLocks noGrp="1"/>
          </p:cNvSpPr>
          <p:nvPr>
            <p:ph type="dt" idx="1"/>
          </p:nvPr>
        </p:nvSpPr>
        <p:spPr/>
        <p:txBody>
          <a:bodyPr/>
          <a:lstStyle/>
          <a:p>
            <a:r>
              <a:rPr lang="en-US"/>
              <a:t>3/25/2020</a:t>
            </a:r>
          </a:p>
        </p:txBody>
      </p:sp>
    </p:spTree>
    <p:extLst>
      <p:ext uri="{BB962C8B-B14F-4D97-AF65-F5344CB8AC3E}">
        <p14:creationId xmlns:p14="http://schemas.microsoft.com/office/powerpoint/2010/main" val="3954155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Date Placeholder 3"/>
          <p:cNvSpPr>
            <a:spLocks noGrp="1"/>
          </p:cNvSpPr>
          <p:nvPr>
            <p:ph type="dt" idx="1"/>
          </p:nvPr>
        </p:nvSpPr>
        <p:spPr/>
        <p:txBody>
          <a:bodyPr/>
          <a:lstStyle/>
          <a:p>
            <a:r>
              <a:rPr lang="en-US"/>
              <a:t>3/25/2020</a:t>
            </a:r>
          </a:p>
        </p:txBody>
      </p:sp>
    </p:spTree>
    <p:extLst>
      <p:ext uri="{BB962C8B-B14F-4D97-AF65-F5344CB8AC3E}">
        <p14:creationId xmlns:p14="http://schemas.microsoft.com/office/powerpoint/2010/main" val="1321733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Date Placeholder 3"/>
          <p:cNvSpPr>
            <a:spLocks noGrp="1"/>
          </p:cNvSpPr>
          <p:nvPr>
            <p:ph type="dt" idx="1"/>
          </p:nvPr>
        </p:nvSpPr>
        <p:spPr/>
        <p:txBody>
          <a:bodyPr/>
          <a:lstStyle/>
          <a:p>
            <a:r>
              <a:rPr lang="en-US"/>
              <a:t>3/25/2020</a:t>
            </a:r>
          </a:p>
        </p:txBody>
      </p:sp>
    </p:spTree>
    <p:extLst>
      <p:ext uri="{BB962C8B-B14F-4D97-AF65-F5344CB8AC3E}">
        <p14:creationId xmlns:p14="http://schemas.microsoft.com/office/powerpoint/2010/main" val="222200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806814" indent="-310313">
              <a:defRPr>
                <a:solidFill>
                  <a:schemeClr val="tx1"/>
                </a:solidFill>
                <a:latin typeface="Arial" panose="020B0604020202020204" pitchFamily="34" charset="0"/>
              </a:defRPr>
            </a:lvl2pPr>
            <a:lvl3pPr marL="1241251" indent="-248250">
              <a:defRPr>
                <a:solidFill>
                  <a:schemeClr val="tx1"/>
                </a:solidFill>
                <a:latin typeface="Arial" panose="020B0604020202020204" pitchFamily="34" charset="0"/>
              </a:defRPr>
            </a:lvl3pPr>
            <a:lvl4pPr marL="1737751" indent="-248250">
              <a:defRPr>
                <a:solidFill>
                  <a:schemeClr val="tx1"/>
                </a:solidFill>
                <a:latin typeface="Arial" panose="020B0604020202020204" pitchFamily="34" charset="0"/>
              </a:defRPr>
            </a:lvl4pPr>
            <a:lvl5pPr marL="2234252" indent="-248250">
              <a:defRPr>
                <a:solidFill>
                  <a:schemeClr val="tx1"/>
                </a:solidFill>
                <a:latin typeface="Arial" panose="020B0604020202020204" pitchFamily="34" charset="0"/>
              </a:defRPr>
            </a:lvl5pPr>
            <a:lvl6pPr marL="2730753" indent="-248250" eaLnBrk="0" fontAlgn="base" hangingPunct="0">
              <a:spcBef>
                <a:spcPct val="0"/>
              </a:spcBef>
              <a:spcAft>
                <a:spcPct val="0"/>
              </a:spcAft>
              <a:defRPr>
                <a:solidFill>
                  <a:schemeClr val="tx1"/>
                </a:solidFill>
                <a:latin typeface="Arial" panose="020B0604020202020204" pitchFamily="34" charset="0"/>
              </a:defRPr>
            </a:lvl6pPr>
            <a:lvl7pPr marL="3227252" indent="-248250" eaLnBrk="0" fontAlgn="base" hangingPunct="0">
              <a:spcBef>
                <a:spcPct val="0"/>
              </a:spcBef>
              <a:spcAft>
                <a:spcPct val="0"/>
              </a:spcAft>
              <a:defRPr>
                <a:solidFill>
                  <a:schemeClr val="tx1"/>
                </a:solidFill>
                <a:latin typeface="Arial" panose="020B0604020202020204" pitchFamily="34" charset="0"/>
              </a:defRPr>
            </a:lvl7pPr>
            <a:lvl8pPr marL="3723753" indent="-248250" eaLnBrk="0" fontAlgn="base" hangingPunct="0">
              <a:spcBef>
                <a:spcPct val="0"/>
              </a:spcBef>
              <a:spcAft>
                <a:spcPct val="0"/>
              </a:spcAft>
              <a:defRPr>
                <a:solidFill>
                  <a:schemeClr val="tx1"/>
                </a:solidFill>
                <a:latin typeface="Arial" panose="020B0604020202020204" pitchFamily="34" charset="0"/>
              </a:defRPr>
            </a:lvl8pPr>
            <a:lvl9pPr marL="4220253" indent="-24825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BF690F7-32A4-4EE5-A90C-F8C656DBB1D5}" type="slidenum">
              <a:rPr kumimoji="0" lang="en-US" altLang="en-US" sz="1300" b="0" i="0" u="none" strike="noStrike" kern="1200" cap="none" spc="0" normalizeH="0" baseline="0" noProof="0" smtClean="0">
                <a:ln>
                  <a:noFill/>
                </a:ln>
                <a:solidFill>
                  <a:srgbClr val="000000"/>
                </a:solidFill>
                <a:effectLst/>
                <a:uLnTx/>
                <a:uFillTx/>
                <a:latin typeface="Arial Narrow" panose="020B0606020202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altLang="en-US" sz="13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708743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1257300"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Discuss case coding, note that I., II., and III., are straight forward.  We don’t see many mistakes with these.  We see many mistakes with IV., and we will focus our efforts on this.</a:t>
            </a: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800294" indent="-307805" eaLnBrk="0" hangingPunct="0">
              <a:defRPr>
                <a:solidFill>
                  <a:schemeClr val="tx1"/>
                </a:solidFill>
                <a:latin typeface="Arial" charset="0"/>
              </a:defRPr>
            </a:lvl2pPr>
            <a:lvl3pPr marL="1231222" indent="-246244" eaLnBrk="0" hangingPunct="0">
              <a:defRPr>
                <a:solidFill>
                  <a:schemeClr val="tx1"/>
                </a:solidFill>
                <a:latin typeface="Arial" charset="0"/>
              </a:defRPr>
            </a:lvl3pPr>
            <a:lvl4pPr marL="1723711" indent="-246244" eaLnBrk="0" hangingPunct="0">
              <a:defRPr>
                <a:solidFill>
                  <a:schemeClr val="tx1"/>
                </a:solidFill>
                <a:latin typeface="Arial" charset="0"/>
              </a:defRPr>
            </a:lvl4pPr>
            <a:lvl5pPr marL="2216201" indent="-246244" eaLnBrk="0" hangingPunct="0">
              <a:defRPr>
                <a:solidFill>
                  <a:schemeClr val="tx1"/>
                </a:solidFill>
                <a:latin typeface="Arial" charset="0"/>
              </a:defRPr>
            </a:lvl5pPr>
            <a:lvl6pPr marL="2708689" indent="-246244" eaLnBrk="0" fontAlgn="base" hangingPunct="0">
              <a:spcBef>
                <a:spcPct val="0"/>
              </a:spcBef>
              <a:spcAft>
                <a:spcPct val="0"/>
              </a:spcAft>
              <a:defRPr>
                <a:solidFill>
                  <a:schemeClr val="tx1"/>
                </a:solidFill>
                <a:latin typeface="Arial" charset="0"/>
              </a:defRPr>
            </a:lvl6pPr>
            <a:lvl7pPr marL="3201178" indent="-246244" eaLnBrk="0" fontAlgn="base" hangingPunct="0">
              <a:spcBef>
                <a:spcPct val="0"/>
              </a:spcBef>
              <a:spcAft>
                <a:spcPct val="0"/>
              </a:spcAft>
              <a:defRPr>
                <a:solidFill>
                  <a:schemeClr val="tx1"/>
                </a:solidFill>
                <a:latin typeface="Arial" charset="0"/>
              </a:defRPr>
            </a:lvl7pPr>
            <a:lvl8pPr marL="3693667" indent="-246244" eaLnBrk="0" fontAlgn="base" hangingPunct="0">
              <a:spcBef>
                <a:spcPct val="0"/>
              </a:spcBef>
              <a:spcAft>
                <a:spcPct val="0"/>
              </a:spcAft>
              <a:defRPr>
                <a:solidFill>
                  <a:schemeClr val="tx1"/>
                </a:solidFill>
                <a:latin typeface="Arial" charset="0"/>
              </a:defRPr>
            </a:lvl8pPr>
            <a:lvl9pPr marL="4186156" indent="-246244" eaLnBrk="0" fontAlgn="base" hangingPunct="0">
              <a:spcBef>
                <a:spcPct val="0"/>
              </a:spcBef>
              <a:spcAft>
                <a:spcPct val="0"/>
              </a:spcAft>
              <a:defRPr>
                <a:solidFill>
                  <a:schemeClr val="tx1"/>
                </a:solidFill>
                <a:latin typeface="Arial" charset="0"/>
              </a:defRPr>
            </a:lvl9pPr>
          </a:lstStyle>
          <a:p>
            <a:pPr eaLnBrk="1" hangingPunct="1"/>
            <a:fld id="{99F6B189-AEA1-47F9-A457-41A7ABAD90AF}" type="slidenum">
              <a:rPr lang="en-US" smtClean="0">
                <a:solidFill>
                  <a:prstClr val="black"/>
                </a:solidFill>
              </a:rPr>
              <a:pPr eaLnBrk="1" hangingPunct="1"/>
              <a:t>22</a:t>
            </a:fld>
            <a:endParaRPr lang="en-US">
              <a:solidFill>
                <a:prstClr val="black"/>
              </a:solidFill>
            </a:endParaRPr>
          </a:p>
        </p:txBody>
      </p:sp>
      <p:sp>
        <p:nvSpPr>
          <p:cNvPr id="2" name="Footer Placeholder 1"/>
          <p:cNvSpPr>
            <a:spLocks noGrp="1"/>
          </p:cNvSpPr>
          <p:nvPr>
            <p:ph type="ftr" sz="quarter" idx="10"/>
          </p:nvPr>
        </p:nvSpPr>
        <p:spPr/>
        <p:txBody>
          <a:bodyPr/>
          <a:lstStyle/>
          <a:p>
            <a:r>
              <a:rPr lang="en-US">
                <a:solidFill>
                  <a:prstClr val="black"/>
                </a:solidFill>
              </a:rPr>
              <a:t>Tom Tremblay Consulting &amp; Training        tremblay.trt@gmail.com</a:t>
            </a:r>
          </a:p>
        </p:txBody>
      </p:sp>
    </p:spTree>
    <p:extLst>
      <p:ext uri="{BB962C8B-B14F-4D97-AF65-F5344CB8AC3E}">
        <p14:creationId xmlns:p14="http://schemas.microsoft.com/office/powerpoint/2010/main" val="276706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1257300" y="720725"/>
            <a:ext cx="4800600" cy="3600450"/>
          </a:xfrm>
          <a:ln/>
        </p:spPr>
      </p:sp>
      <p:sp>
        <p:nvSpPr>
          <p:cNvPr id="798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 name="Footer Placeholder 1"/>
          <p:cNvSpPr>
            <a:spLocks noGrp="1"/>
          </p:cNvSpPr>
          <p:nvPr>
            <p:ph type="ftr" sz="quarter" idx="10"/>
          </p:nvPr>
        </p:nvSpPr>
        <p:spPr/>
        <p:txBody>
          <a:bodyPr/>
          <a:lstStyle/>
          <a:p>
            <a:r>
              <a:rPr lang="en-US">
                <a:solidFill>
                  <a:prstClr val="black"/>
                </a:solidFill>
              </a:rPr>
              <a:t>Tom Tremblay Consulting &amp; Training        tremblay.trt@gmail.com</a:t>
            </a:r>
          </a:p>
        </p:txBody>
      </p:sp>
    </p:spTree>
    <p:extLst>
      <p:ext uri="{BB962C8B-B14F-4D97-AF65-F5344CB8AC3E}">
        <p14:creationId xmlns:p14="http://schemas.microsoft.com/office/powerpoint/2010/main" val="1005411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a:t>Click to edit Master title style</a:t>
            </a:r>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58DB7F0A-B12E-5F40-AADA-563EE4970C46}" type="datetimeFigureOut">
              <a:rPr lang="en-US" smtClean="0"/>
              <a:t>1/17/2021</a:t>
            </a:fld>
            <a:endParaRPr lang="en-US"/>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C6ADBDBF-7392-EB4A-8243-60A085D6A5A8}" type="slidenum">
              <a:rPr lang="en-US" smtClean="0"/>
              <a:t>‹#›</a:t>
            </a:fld>
            <a:endParaRPr lang="en-US"/>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980862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DB7F0A-B12E-5F40-AADA-563EE4970C46}"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ADBDBF-7392-EB4A-8243-60A085D6A5A8}" type="slidenum">
              <a:rPr lang="en-US" smtClean="0"/>
              <a:t>‹#›</a:t>
            </a:fld>
            <a:endParaRPr lang="en-US"/>
          </a:p>
        </p:txBody>
      </p:sp>
    </p:spTree>
    <p:extLst>
      <p:ext uri="{BB962C8B-B14F-4D97-AF65-F5344CB8AC3E}">
        <p14:creationId xmlns:p14="http://schemas.microsoft.com/office/powerpoint/2010/main" val="1079483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DB7F0A-B12E-5F40-AADA-563EE4970C46}"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ADBDBF-7392-EB4A-8243-60A085D6A5A8}" type="slidenum">
              <a:rPr lang="en-US" smtClean="0"/>
              <a:t>‹#›</a:t>
            </a:fld>
            <a:endParaRPr lang="en-US"/>
          </a:p>
        </p:txBody>
      </p:sp>
    </p:spTree>
    <p:extLst>
      <p:ext uri="{BB962C8B-B14F-4D97-AF65-F5344CB8AC3E}">
        <p14:creationId xmlns:p14="http://schemas.microsoft.com/office/powerpoint/2010/main" val="2825339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76482" y="1690690"/>
            <a:ext cx="4238369" cy="814387"/>
          </a:xfrm>
        </p:spPr>
        <p:txBody>
          <a:bodyPr anchor="b">
            <a:normAutofit/>
          </a:bodyPr>
          <a:lstStyle>
            <a:lvl1pPr marL="0" indent="0">
              <a:buNone/>
              <a:defRPr sz="1575"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5" name="Text Placeholder 4"/>
          <p:cNvSpPr>
            <a:spLocks noGrp="1"/>
          </p:cNvSpPr>
          <p:nvPr>
            <p:ph type="body" sz="quarter" idx="3"/>
          </p:nvPr>
        </p:nvSpPr>
        <p:spPr>
          <a:xfrm>
            <a:off x="4629150" y="1690687"/>
            <a:ext cx="4218288" cy="814388"/>
          </a:xfrm>
        </p:spPr>
        <p:txBody>
          <a:bodyPr anchor="b">
            <a:normAutofit/>
          </a:bodyPr>
          <a:lstStyle>
            <a:lvl1pPr marL="0" indent="0">
              <a:buNone/>
              <a:defRPr sz="1575"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8" name="Title Placeholder 1"/>
          <p:cNvSpPr>
            <a:spLocks noGrp="1"/>
          </p:cNvSpPr>
          <p:nvPr>
            <p:ph type="title"/>
          </p:nvPr>
        </p:nvSpPr>
        <p:spPr>
          <a:xfrm>
            <a:off x="276482" y="365128"/>
            <a:ext cx="8570957" cy="1325563"/>
          </a:xfrm>
          <a:prstGeom prst="rect">
            <a:avLst/>
          </a:prstGeom>
        </p:spPr>
        <p:txBody>
          <a:bodyPr vert="horz" lIns="91440" tIns="45720" rIns="91440" bIns="45720" rtlCol="0" anchor="ctr">
            <a:normAutofit/>
          </a:bodyPr>
          <a:lstStyle/>
          <a:p>
            <a:r>
              <a:rPr lang="en-US"/>
              <a:t>Click to edit Master title</a:t>
            </a:r>
          </a:p>
        </p:txBody>
      </p:sp>
      <p:sp>
        <p:nvSpPr>
          <p:cNvPr id="9" name="Content Placeholder 2"/>
          <p:cNvSpPr>
            <a:spLocks noGrp="1"/>
          </p:cNvSpPr>
          <p:nvPr>
            <p:ph sz="half" idx="11"/>
          </p:nvPr>
        </p:nvSpPr>
        <p:spPr>
          <a:xfrm>
            <a:off x="276482" y="2696901"/>
            <a:ext cx="4238369" cy="30604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p:cNvSpPr>
            <a:spLocks noGrp="1"/>
          </p:cNvSpPr>
          <p:nvPr>
            <p:ph sz="half" idx="2"/>
          </p:nvPr>
        </p:nvSpPr>
        <p:spPr>
          <a:xfrm>
            <a:off x="4629150" y="2696904"/>
            <a:ext cx="4218288" cy="30604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5"/>
          <p:cNvSpPr>
            <a:spLocks noGrp="1"/>
          </p:cNvSpPr>
          <p:nvPr>
            <p:ph type="sldNum" sz="quarter" idx="4"/>
          </p:nvPr>
        </p:nvSpPr>
        <p:spPr>
          <a:xfrm>
            <a:off x="7575570" y="6356353"/>
            <a:ext cx="1271868" cy="365125"/>
          </a:xfrm>
          <a:prstGeom prst="rect">
            <a:avLst/>
          </a:prstGeom>
        </p:spPr>
        <p:txBody>
          <a:bodyPr/>
          <a:lstStyle>
            <a:lvl1pPr algn="r">
              <a:defRPr sz="788">
                <a:solidFill>
                  <a:schemeClr val="bg1"/>
                </a:solidFill>
                <a:latin typeface="Arial" charset="0"/>
                <a:ea typeface="Arial" charset="0"/>
                <a:cs typeface="Arial" charset="0"/>
              </a:defRPr>
            </a:lvl1pPr>
          </a:lstStyle>
          <a:p>
            <a:fld id="{8156D003-86A0-7F4A-990E-0FC2DC0121F3}" type="slidenum">
              <a:rPr lang="en-US" smtClean="0"/>
              <a:pPr/>
              <a:t>‹#›</a:t>
            </a:fld>
            <a:endParaRPr lang="en-US"/>
          </a:p>
        </p:txBody>
      </p:sp>
    </p:spTree>
    <p:extLst>
      <p:ext uri="{BB962C8B-B14F-4D97-AF65-F5344CB8AC3E}">
        <p14:creationId xmlns:p14="http://schemas.microsoft.com/office/powerpoint/2010/main" val="4037776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DB7F0A-B12E-5F40-AADA-563EE4970C46}"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ADBDBF-7392-EB4A-8243-60A085D6A5A8}" type="slidenum">
              <a:rPr lang="en-US" smtClean="0"/>
              <a:t>‹#›</a:t>
            </a:fld>
            <a:endParaRPr lang="en-US"/>
          </a:p>
        </p:txBody>
      </p:sp>
    </p:spTree>
    <p:extLst>
      <p:ext uri="{BB962C8B-B14F-4D97-AF65-F5344CB8AC3E}">
        <p14:creationId xmlns:p14="http://schemas.microsoft.com/office/powerpoint/2010/main" val="3742774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a:t>Click to edit Master title style</a:t>
            </a:r>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58DB7F0A-B12E-5F40-AADA-563EE4970C46}" type="datetimeFigureOut">
              <a:rPr lang="en-US" smtClean="0"/>
              <a:t>1/17/2021</a:t>
            </a:fld>
            <a:endParaRPr lang="en-US"/>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C6ADBDBF-7392-EB4A-8243-60A085D6A5A8}" type="slidenum">
              <a:rPr lang="en-US" smtClean="0"/>
              <a:t>‹#›</a:t>
            </a:fld>
            <a:endParaRPr lang="en-US"/>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47019350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8DB7F0A-B12E-5F40-AADA-563EE4970C46}" type="datetimeFigureOut">
              <a:rPr lang="en-US" smtClean="0"/>
              <a:t>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ADBDBF-7392-EB4A-8243-60A085D6A5A8}" type="slidenum">
              <a:rPr lang="en-US" smtClean="0"/>
              <a:t>‹#›</a:t>
            </a:fld>
            <a:endParaRPr lang="en-US"/>
          </a:p>
        </p:txBody>
      </p:sp>
    </p:spTree>
    <p:extLst>
      <p:ext uri="{BB962C8B-B14F-4D97-AF65-F5344CB8AC3E}">
        <p14:creationId xmlns:p14="http://schemas.microsoft.com/office/powerpoint/2010/main" val="1200202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a:t>Click to edit Master title style</a:t>
            </a:r>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8DB7F0A-B12E-5F40-AADA-563EE4970C46}" type="datetimeFigureOut">
              <a:rPr lang="en-US" smtClean="0"/>
              <a:t>1/17/2021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ADBDBF-7392-EB4A-8243-60A085D6A5A8}" type="slidenum">
              <a:rPr lang="en-US" smtClean="0"/>
              <a:t>‹#›</a:t>
            </a:fld>
            <a:endParaRPr lang="en-US"/>
          </a:p>
        </p:txBody>
      </p:sp>
    </p:spTree>
    <p:extLst>
      <p:ext uri="{BB962C8B-B14F-4D97-AF65-F5344CB8AC3E}">
        <p14:creationId xmlns:p14="http://schemas.microsoft.com/office/powerpoint/2010/main" val="2122646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DB7F0A-B12E-5F40-AADA-563EE4970C46}" type="datetimeFigureOut">
              <a:rPr lang="en-US" smtClean="0"/>
              <a:t>1/17/2021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ADBDBF-7392-EB4A-8243-60A085D6A5A8}" type="slidenum">
              <a:rPr lang="en-US" smtClean="0"/>
              <a:t>‹#›</a:t>
            </a:fld>
            <a:endParaRPr lang="en-US"/>
          </a:p>
        </p:txBody>
      </p:sp>
    </p:spTree>
    <p:extLst>
      <p:ext uri="{BB962C8B-B14F-4D97-AF65-F5344CB8AC3E}">
        <p14:creationId xmlns:p14="http://schemas.microsoft.com/office/powerpoint/2010/main" val="3235436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DB7F0A-B12E-5F40-AADA-563EE4970C46}" type="datetimeFigureOut">
              <a:rPr lang="en-US" smtClean="0"/>
              <a:t>1/17/2021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ADBDBF-7392-EB4A-8243-60A085D6A5A8}" type="slidenum">
              <a:rPr lang="en-US" smtClean="0"/>
              <a:t>‹#›</a:t>
            </a:fld>
            <a:endParaRPr lang="en-US"/>
          </a:p>
        </p:txBody>
      </p:sp>
    </p:spTree>
    <p:extLst>
      <p:ext uri="{BB962C8B-B14F-4D97-AF65-F5344CB8AC3E}">
        <p14:creationId xmlns:p14="http://schemas.microsoft.com/office/powerpoint/2010/main" val="3174073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a:t>Click to edit Master title style</a:t>
            </a:r>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58DB7F0A-B12E-5F40-AADA-563EE4970C46}" type="datetimeFigureOut">
              <a:rPr lang="en-US" smtClean="0"/>
              <a:t>1/17/2021</a:t>
            </a:fld>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C6ADBDBF-7392-EB4A-8243-60A085D6A5A8}" type="slidenum">
              <a:rPr lang="en-US" smtClean="0"/>
              <a:t>‹#›</a:t>
            </a:fld>
            <a:endParaRPr 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07984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a:t>Click to edit Master title style</a:t>
            </a:r>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58DB7F0A-B12E-5F40-AADA-563EE4970C46}" type="datetimeFigureOut">
              <a:rPr lang="en-US" smtClean="0"/>
              <a:t>1/17/2021</a:t>
            </a:fld>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C6ADBDBF-7392-EB4A-8243-60A085D6A5A8}" type="slidenum">
              <a:rPr lang="en-US" smtClean="0"/>
              <a:t>‹#›</a:t>
            </a:fld>
            <a:endParaRPr 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3033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58DB7F0A-B12E-5F40-AADA-563EE4970C46}" type="datetimeFigureOut">
              <a:rPr lang="en-US" smtClean="0"/>
              <a:t>1/17/2021</a:t>
            </a:fld>
            <a:endParaRPr lang="en-US"/>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lang="en-US"/>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C6ADBDBF-7392-EB4A-8243-60A085D6A5A8}" type="slidenum">
              <a:rPr lang="en-US" smtClean="0"/>
              <a:t>‹#›</a:t>
            </a:fld>
            <a:endParaRPr lang="en-US"/>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4022249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72" r:id="rId12"/>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11" pos="5184" userDrawn="1">
          <p15:clr>
            <a:srgbClr val="F26B43"/>
          </p15:clr>
        </p15:guide>
        <p15:guide id="12" pos="702" userDrawn="1">
          <p15:clr>
            <a:srgbClr val="F26B43"/>
          </p15:clr>
        </p15:guide>
        <p15:guide id="13" pos="648" userDrawn="1">
          <p15:clr>
            <a:srgbClr val="F26B43"/>
          </p15:clr>
        </p15:guide>
        <p15:guide id="14" orient="horz" pos="1368" userDrawn="1">
          <p15:clr>
            <a:srgbClr val="F26B43"/>
          </p15:clr>
        </p15:guide>
        <p15:guide id="15" orient="horz" pos="1440" userDrawn="1">
          <p15:clr>
            <a:srgbClr val="F26B43"/>
          </p15:clr>
        </p15:guide>
        <p15:guide id="16" orient="horz" pos="3696" userDrawn="1">
          <p15:clr>
            <a:srgbClr val="F26B43"/>
          </p15:clr>
        </p15:guide>
        <p15:guide id="17" orient="horz" pos="432" userDrawn="1">
          <p15:clr>
            <a:srgbClr val="F26B43"/>
          </p15:clr>
        </p15:guide>
        <p15:guide id="18" orient="horz" pos="1512" userDrawn="1">
          <p15:clr>
            <a:srgbClr val="F26B43"/>
          </p15:clr>
        </p15:guide>
        <p15:guide id="19" pos="3888" userDrawn="1">
          <p15:clr>
            <a:srgbClr val="F26B43"/>
          </p15:clr>
        </p15:guide>
        <p15:guide id="20" pos="527" userDrawn="1">
          <p15:clr>
            <a:srgbClr val="F26B43"/>
          </p15:clr>
        </p15:guide>
        <p15:guide id="21" pos="48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theiacp.org/resources/sexual-assault-response-policy-and-training-content-guidelines"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96676D40-7236-4B5F-A00E-766E9F848FE7}"/>
              </a:ext>
            </a:extLst>
          </p:cNvPr>
          <p:cNvSpPr>
            <a:spLocks noGrp="1"/>
          </p:cNvSpPr>
          <p:nvPr>
            <p:ph type="ctrTitle"/>
          </p:nvPr>
        </p:nvSpPr>
        <p:spPr>
          <a:xfrm>
            <a:off x="2003146" y="2279034"/>
            <a:ext cx="4840713" cy="2132710"/>
          </a:xfrm>
        </p:spPr>
        <p:txBody>
          <a:bodyPr>
            <a:noAutofit/>
          </a:bodyPr>
          <a:lstStyle/>
          <a:p>
            <a:pPr eaLnBrk="0" hangingPunct="0"/>
            <a:r>
              <a:rPr lang="en-US" sz="4800" b="1"/>
              <a:t>Trauma Informed Victim Interview</a:t>
            </a:r>
            <a:endParaRPr lang="en-US" sz="4800"/>
          </a:p>
        </p:txBody>
      </p:sp>
    </p:spTree>
    <p:extLst>
      <p:ext uri="{BB962C8B-B14F-4D97-AF65-F5344CB8AC3E}">
        <p14:creationId xmlns:p14="http://schemas.microsoft.com/office/powerpoint/2010/main" val="977712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369FD-9723-4562-8F6C-F44E2A133C68}"/>
              </a:ext>
            </a:extLst>
          </p:cNvPr>
          <p:cNvSpPr>
            <a:spLocks noGrp="1"/>
          </p:cNvSpPr>
          <p:nvPr>
            <p:ph type="title"/>
          </p:nvPr>
        </p:nvSpPr>
        <p:spPr/>
        <p:txBody>
          <a:bodyPr/>
          <a:lstStyle/>
          <a:p>
            <a:r>
              <a:rPr lang="en-US" dirty="0"/>
              <a:t>Trauma-Informed Interview Best Practices</a:t>
            </a:r>
          </a:p>
        </p:txBody>
      </p:sp>
      <p:sp>
        <p:nvSpPr>
          <p:cNvPr id="3" name="Content Placeholder 2">
            <a:extLst>
              <a:ext uri="{FF2B5EF4-FFF2-40B4-BE49-F238E27FC236}">
                <a16:creationId xmlns:a16="http://schemas.microsoft.com/office/drawing/2014/main" id="{19B8B0D7-3D1C-48E2-8855-01B5DDB563C9}"/>
              </a:ext>
            </a:extLst>
          </p:cNvPr>
          <p:cNvSpPr>
            <a:spLocks noGrp="1"/>
          </p:cNvSpPr>
          <p:nvPr>
            <p:ph idx="1"/>
          </p:nvPr>
        </p:nvSpPr>
        <p:spPr/>
        <p:txBody>
          <a:bodyPr>
            <a:normAutofit/>
          </a:bodyPr>
          <a:lstStyle/>
          <a:p>
            <a:r>
              <a:rPr lang="en-US" sz="2400"/>
              <a:t>Ask about all five senses – </a:t>
            </a:r>
            <a:r>
              <a:rPr lang="en-US" sz="2400" b="1"/>
              <a:t>hearing, smelling, tasting, touching, seeing</a:t>
            </a:r>
          </a:p>
          <a:p>
            <a:pPr lvl="1"/>
            <a:r>
              <a:rPr lang="en-US" sz="2400"/>
              <a:t>“If anything, what do you remember </a:t>
            </a:r>
            <a:r>
              <a:rPr lang="en-US" sz="2400" b="1"/>
              <a:t>hearing</a:t>
            </a:r>
            <a:r>
              <a:rPr lang="en-US" sz="2400"/>
              <a:t> during (a specific time)?”</a:t>
            </a:r>
          </a:p>
          <a:p>
            <a:pPr lvl="1"/>
            <a:r>
              <a:rPr lang="en-US" sz="2400"/>
              <a:t>“Do you remember </a:t>
            </a:r>
            <a:r>
              <a:rPr lang="en-US" sz="2400" b="1"/>
              <a:t>smelling</a:t>
            </a:r>
            <a:r>
              <a:rPr lang="en-US" sz="2400"/>
              <a:t> anything when (an event happened)? Would you tell me more about that?”</a:t>
            </a:r>
          </a:p>
          <a:p>
            <a:pPr lvl="1"/>
            <a:r>
              <a:rPr lang="en-US" sz="2400"/>
              <a:t>“When (specific event happened), are you able to tell me about what you were </a:t>
            </a:r>
            <a:r>
              <a:rPr lang="en-US" sz="2400" b="1"/>
              <a:t>seeing</a:t>
            </a:r>
            <a:r>
              <a:rPr lang="en-US" sz="2400"/>
              <a:t>?”</a:t>
            </a:r>
          </a:p>
        </p:txBody>
      </p:sp>
    </p:spTree>
    <p:extLst>
      <p:ext uri="{BB962C8B-B14F-4D97-AF65-F5344CB8AC3E}">
        <p14:creationId xmlns:p14="http://schemas.microsoft.com/office/powerpoint/2010/main" val="2548955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24260-37DC-438E-81F8-35E97DFD4382}"/>
              </a:ext>
            </a:extLst>
          </p:cNvPr>
          <p:cNvSpPr>
            <a:spLocks noGrp="1"/>
          </p:cNvSpPr>
          <p:nvPr>
            <p:ph type="title"/>
          </p:nvPr>
        </p:nvSpPr>
        <p:spPr/>
        <p:txBody>
          <a:bodyPr>
            <a:normAutofit fontScale="90000"/>
          </a:bodyPr>
          <a:lstStyle/>
          <a:p>
            <a:pPr algn="ctr"/>
            <a:br>
              <a:rPr lang="en-US"/>
            </a:br>
            <a:br>
              <a:rPr lang="en-US"/>
            </a:br>
            <a:br>
              <a:rPr lang="en-US"/>
            </a:br>
            <a:endParaRPr lang="en-US" sz="6000" b="1">
              <a:solidFill>
                <a:srgbClr val="FF0000"/>
              </a:solidFill>
            </a:endParaRPr>
          </a:p>
        </p:txBody>
      </p:sp>
      <p:sp>
        <p:nvSpPr>
          <p:cNvPr id="3" name="Rectangle 2">
            <a:extLst>
              <a:ext uri="{FF2B5EF4-FFF2-40B4-BE49-F238E27FC236}">
                <a16:creationId xmlns:a16="http://schemas.microsoft.com/office/drawing/2014/main" id="{9997759F-D93D-46B2-874A-395886F40A27}"/>
              </a:ext>
            </a:extLst>
          </p:cNvPr>
          <p:cNvSpPr/>
          <p:nvPr/>
        </p:nvSpPr>
        <p:spPr>
          <a:xfrm>
            <a:off x="1028700" y="908292"/>
            <a:ext cx="7589520" cy="3662541"/>
          </a:xfrm>
          <a:prstGeom prst="rect">
            <a:avLst/>
          </a:prstGeom>
        </p:spPr>
        <p:txBody>
          <a:bodyPr wrap="square">
            <a:spAutoFit/>
          </a:bodyPr>
          <a:lstStyle/>
          <a:p>
            <a:pPr algn="ctr">
              <a:tabLst>
                <a:tab pos="3543300" algn="l"/>
              </a:tabLst>
            </a:pPr>
            <a:r>
              <a:rPr lang="en-US" sz="4400" b="1" i="1">
                <a:ea typeface="Times New Roman" panose="02020603050405020304" pitchFamily="18" charset="0"/>
              </a:rPr>
              <a:t>Large Group Discussion</a:t>
            </a:r>
          </a:p>
          <a:p>
            <a:pPr>
              <a:tabLst>
                <a:tab pos="3543300" algn="l"/>
              </a:tabLst>
            </a:pPr>
            <a:endParaRPr lang="en-US" sz="4400" b="1" i="1">
              <a:ea typeface="Times New Roman" panose="02020603050405020304" pitchFamily="18" charset="0"/>
            </a:endParaRPr>
          </a:p>
          <a:p>
            <a:pPr algn="ctr">
              <a:tabLst>
                <a:tab pos="3543300" algn="l"/>
              </a:tabLst>
            </a:pPr>
            <a:r>
              <a:rPr lang="en-US" sz="3600">
                <a:ea typeface="Times New Roman" panose="02020603050405020304" pitchFamily="18" charset="0"/>
              </a:rPr>
              <a:t>“What are some examples from your cases where sensory details led to evidence that corroborated the victim’s account?”</a:t>
            </a:r>
          </a:p>
        </p:txBody>
      </p:sp>
    </p:spTree>
    <p:extLst>
      <p:ext uri="{BB962C8B-B14F-4D97-AF65-F5344CB8AC3E}">
        <p14:creationId xmlns:p14="http://schemas.microsoft.com/office/powerpoint/2010/main" val="761226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369FD-9723-4562-8F6C-F44E2A133C68}"/>
              </a:ext>
            </a:extLst>
          </p:cNvPr>
          <p:cNvSpPr>
            <a:spLocks noGrp="1"/>
          </p:cNvSpPr>
          <p:nvPr>
            <p:ph type="title"/>
          </p:nvPr>
        </p:nvSpPr>
        <p:spPr/>
        <p:txBody>
          <a:bodyPr/>
          <a:lstStyle/>
          <a:p>
            <a:r>
              <a:rPr lang="en-US" dirty="0"/>
              <a:t>Trauma-Informed Interview Best Practices </a:t>
            </a:r>
          </a:p>
        </p:txBody>
      </p:sp>
      <p:sp>
        <p:nvSpPr>
          <p:cNvPr id="3" name="Content Placeholder 2">
            <a:extLst>
              <a:ext uri="{FF2B5EF4-FFF2-40B4-BE49-F238E27FC236}">
                <a16:creationId xmlns:a16="http://schemas.microsoft.com/office/drawing/2014/main" id="{19B8B0D7-3D1C-48E2-8855-01B5DDB563C9}"/>
              </a:ext>
            </a:extLst>
          </p:cNvPr>
          <p:cNvSpPr>
            <a:spLocks noGrp="1"/>
          </p:cNvSpPr>
          <p:nvPr>
            <p:ph idx="1"/>
          </p:nvPr>
        </p:nvSpPr>
        <p:spPr>
          <a:xfrm>
            <a:off x="1028699" y="2286000"/>
            <a:ext cx="7501151" cy="4101152"/>
          </a:xfrm>
        </p:spPr>
        <p:txBody>
          <a:bodyPr>
            <a:normAutofit lnSpcReduction="10000"/>
          </a:bodyPr>
          <a:lstStyle/>
          <a:p>
            <a:r>
              <a:rPr lang="en-US" sz="2400" dirty="0"/>
              <a:t>Ask about additional “senses.” – </a:t>
            </a:r>
            <a:r>
              <a:rPr lang="en-US" sz="2400" b="1" dirty="0"/>
              <a:t>thinking</a:t>
            </a:r>
            <a:r>
              <a:rPr lang="en-US" sz="2400" dirty="0"/>
              <a:t>,</a:t>
            </a:r>
            <a:r>
              <a:rPr lang="en-US" sz="2400" b="1" dirty="0"/>
              <a:t> feeling</a:t>
            </a:r>
          </a:p>
          <a:p>
            <a:r>
              <a:rPr lang="en-US" sz="2400" dirty="0"/>
              <a:t>Emotional memory establishes an element – fear, force, or coercion:</a:t>
            </a:r>
          </a:p>
          <a:p>
            <a:pPr lvl="1"/>
            <a:r>
              <a:rPr lang="en-US" sz="2400" dirty="0"/>
              <a:t>“Would you help me understand what you were </a:t>
            </a:r>
            <a:r>
              <a:rPr lang="en-US" sz="2400" b="1" dirty="0"/>
              <a:t>thinking</a:t>
            </a:r>
            <a:r>
              <a:rPr lang="en-US" sz="2400" dirty="0"/>
              <a:t> when (specific event happened)…?”</a:t>
            </a:r>
          </a:p>
          <a:p>
            <a:pPr lvl="1"/>
            <a:r>
              <a:rPr lang="en-US" sz="2400" dirty="0"/>
              <a:t>“What were your </a:t>
            </a:r>
            <a:r>
              <a:rPr lang="en-US" sz="2400" b="1" dirty="0"/>
              <a:t>feelings</a:t>
            </a:r>
            <a:r>
              <a:rPr lang="en-US" sz="2400" dirty="0"/>
              <a:t> while you were in (the room, the car, the house, etc.)?”</a:t>
            </a:r>
          </a:p>
          <a:p>
            <a:pPr lvl="1"/>
            <a:r>
              <a:rPr lang="en-US" sz="2400" dirty="0"/>
              <a:t>“What was going on </a:t>
            </a:r>
            <a:r>
              <a:rPr lang="en-US" sz="2400" b="1" dirty="0"/>
              <a:t>in your mind </a:t>
            </a:r>
            <a:r>
              <a:rPr lang="en-US" sz="2400" dirty="0"/>
              <a:t>when you realized you were in danger?” </a:t>
            </a:r>
          </a:p>
          <a:p>
            <a:pPr lvl="1"/>
            <a:r>
              <a:rPr lang="en-US" sz="2400" dirty="0"/>
              <a:t>"How did you </a:t>
            </a:r>
            <a:r>
              <a:rPr lang="en-US" sz="2400" b="1" dirty="0"/>
              <a:t>feel</a:t>
            </a:r>
            <a:r>
              <a:rPr lang="en-US" sz="2400" dirty="0"/>
              <a:t> when/after/before (specific event happened)?"</a:t>
            </a:r>
          </a:p>
          <a:p>
            <a:endParaRPr lang="en-US" sz="2400" dirty="0"/>
          </a:p>
        </p:txBody>
      </p:sp>
    </p:spTree>
    <p:extLst>
      <p:ext uri="{BB962C8B-B14F-4D97-AF65-F5344CB8AC3E}">
        <p14:creationId xmlns:p14="http://schemas.microsoft.com/office/powerpoint/2010/main" val="2994433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6F3448-EDEE-4056-B74A-00B407386870}"/>
              </a:ext>
            </a:extLst>
          </p:cNvPr>
          <p:cNvSpPr>
            <a:spLocks noGrp="1"/>
          </p:cNvSpPr>
          <p:nvPr>
            <p:ph idx="1"/>
          </p:nvPr>
        </p:nvSpPr>
        <p:spPr>
          <a:xfrm>
            <a:off x="971550" y="1638300"/>
            <a:ext cx="7200900" cy="3581400"/>
          </a:xfrm>
        </p:spPr>
        <p:txBody>
          <a:bodyPr>
            <a:normAutofit/>
          </a:bodyPr>
          <a:lstStyle/>
          <a:p>
            <a:pPr marL="0" indent="0" algn="ctr">
              <a:buNone/>
            </a:pPr>
            <a:r>
              <a:rPr lang="en-US" sz="4400" b="1" dirty="0"/>
              <a:t>Activity: Trauma-Informed Interview Role-Play</a:t>
            </a:r>
          </a:p>
          <a:p>
            <a:pPr marL="0" indent="0" algn="ctr">
              <a:buNone/>
            </a:pPr>
            <a:r>
              <a:rPr lang="en-US" sz="4400" dirty="0"/>
              <a:t>5 minutes for each role</a:t>
            </a:r>
          </a:p>
        </p:txBody>
      </p:sp>
    </p:spTree>
    <p:extLst>
      <p:ext uri="{BB962C8B-B14F-4D97-AF65-F5344CB8AC3E}">
        <p14:creationId xmlns:p14="http://schemas.microsoft.com/office/powerpoint/2010/main" val="487377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6F3448-EDEE-4056-B74A-00B407386870}"/>
              </a:ext>
            </a:extLst>
          </p:cNvPr>
          <p:cNvSpPr>
            <a:spLocks noGrp="1"/>
          </p:cNvSpPr>
          <p:nvPr>
            <p:ph idx="1"/>
          </p:nvPr>
        </p:nvSpPr>
        <p:spPr>
          <a:xfrm>
            <a:off x="246784" y="498764"/>
            <a:ext cx="8650432" cy="4804064"/>
          </a:xfrm>
        </p:spPr>
        <p:txBody>
          <a:bodyPr>
            <a:normAutofit/>
          </a:bodyPr>
          <a:lstStyle/>
          <a:p>
            <a:pPr marL="0" indent="0" algn="ctr">
              <a:buNone/>
            </a:pPr>
            <a:r>
              <a:rPr lang="en-US" sz="4400" b="1" dirty="0"/>
              <a:t>Large Group Discussion: </a:t>
            </a:r>
          </a:p>
          <a:p>
            <a:pPr marL="0" indent="0" algn="ctr">
              <a:buNone/>
            </a:pPr>
            <a:r>
              <a:rPr lang="en-US" sz="3600" b="1" dirty="0"/>
              <a:t>Reframing Interview Questions</a:t>
            </a:r>
          </a:p>
          <a:p>
            <a:pPr marL="0" indent="0" algn="ctr">
              <a:buNone/>
            </a:pPr>
            <a:endParaRPr lang="en-US" sz="2600" dirty="0"/>
          </a:p>
          <a:p>
            <a:pPr marL="0" indent="0" algn="ctr">
              <a:buNone/>
            </a:pPr>
            <a:r>
              <a:rPr lang="en-US" sz="2600" dirty="0"/>
              <a:t>“Which reframed questions did you use in your role-play?”</a:t>
            </a:r>
          </a:p>
          <a:p>
            <a:pPr marL="0" indent="0" algn="ctr">
              <a:buNone/>
            </a:pPr>
            <a:r>
              <a:rPr lang="en-US" sz="2600" dirty="0"/>
              <a:t>“Which reframed questions did you not use but would </a:t>
            </a:r>
          </a:p>
          <a:p>
            <a:pPr marL="0" indent="0" algn="ctr">
              <a:buNone/>
            </a:pPr>
            <a:r>
              <a:rPr lang="en-US" sz="2600" dirty="0"/>
              <a:t>use in the future?”</a:t>
            </a:r>
          </a:p>
          <a:p>
            <a:pPr marL="0" indent="0" algn="ctr">
              <a:buNone/>
            </a:pPr>
            <a:endParaRPr lang="en-US" sz="4400" b="1" dirty="0"/>
          </a:p>
        </p:txBody>
      </p:sp>
    </p:spTree>
    <p:extLst>
      <p:ext uri="{BB962C8B-B14F-4D97-AF65-F5344CB8AC3E}">
        <p14:creationId xmlns:p14="http://schemas.microsoft.com/office/powerpoint/2010/main" val="3630034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F8D52-93D8-4E5D-AD55-6369BC551C51}"/>
              </a:ext>
            </a:extLst>
          </p:cNvPr>
          <p:cNvSpPr>
            <a:spLocks noGrp="1"/>
          </p:cNvSpPr>
          <p:nvPr>
            <p:ph type="title"/>
          </p:nvPr>
        </p:nvSpPr>
        <p:spPr/>
        <p:txBody>
          <a:bodyPr/>
          <a:lstStyle/>
          <a:p>
            <a:r>
              <a:rPr lang="en-US"/>
              <a:t>Report Writing</a:t>
            </a:r>
          </a:p>
        </p:txBody>
      </p:sp>
      <p:sp>
        <p:nvSpPr>
          <p:cNvPr id="3" name="Content Placeholder 2">
            <a:extLst>
              <a:ext uri="{FF2B5EF4-FFF2-40B4-BE49-F238E27FC236}">
                <a16:creationId xmlns:a16="http://schemas.microsoft.com/office/drawing/2014/main" id="{7C1DA89B-9DF9-4C4B-86D5-46D049FB795C}"/>
              </a:ext>
            </a:extLst>
          </p:cNvPr>
          <p:cNvSpPr>
            <a:spLocks noGrp="1"/>
          </p:cNvSpPr>
          <p:nvPr>
            <p:ph idx="1"/>
          </p:nvPr>
        </p:nvSpPr>
        <p:spPr/>
        <p:txBody>
          <a:bodyPr>
            <a:normAutofit/>
          </a:bodyPr>
          <a:lstStyle/>
          <a:p>
            <a:r>
              <a:rPr lang="en-US" altLang="en-US" sz="2400" dirty="0"/>
              <a:t>Summarize the evidence and context uncovered during the investigation.</a:t>
            </a:r>
          </a:p>
          <a:p>
            <a:r>
              <a:rPr lang="en-US" altLang="en-US" sz="2400" dirty="0"/>
              <a:t>Describe the tools, objects, or weapons that were used and how they were used.</a:t>
            </a:r>
          </a:p>
          <a:p>
            <a:r>
              <a:rPr lang="en-US" altLang="en-US" sz="2400" dirty="0"/>
              <a:t>Detail the experience in ways that do not minimize or trivialize it.</a:t>
            </a:r>
          </a:p>
          <a:p>
            <a:r>
              <a:rPr lang="en-US" sz="2400" dirty="0"/>
              <a:t>Use direct quotes.</a:t>
            </a:r>
          </a:p>
          <a:p>
            <a:r>
              <a:rPr lang="en-US" sz="2400" dirty="0"/>
              <a:t>Do not sanitize victim’s language.</a:t>
            </a:r>
          </a:p>
        </p:txBody>
      </p:sp>
    </p:spTree>
    <p:extLst>
      <p:ext uri="{BB962C8B-B14F-4D97-AF65-F5344CB8AC3E}">
        <p14:creationId xmlns:p14="http://schemas.microsoft.com/office/powerpoint/2010/main" val="1064929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EC29D6-DDC9-4C9E-9553-D767CBAD2EEE}"/>
              </a:ext>
            </a:extLst>
          </p:cNvPr>
          <p:cNvSpPr>
            <a:spLocks noGrp="1"/>
          </p:cNvSpPr>
          <p:nvPr>
            <p:ph type="title"/>
          </p:nvPr>
        </p:nvSpPr>
        <p:spPr/>
        <p:txBody>
          <a:bodyPr/>
          <a:lstStyle/>
          <a:p>
            <a:r>
              <a:rPr lang="en-US"/>
              <a:t>Report Should Include:</a:t>
            </a:r>
          </a:p>
        </p:txBody>
      </p:sp>
      <p:sp>
        <p:nvSpPr>
          <p:cNvPr id="2" name="Content Placeholder 1"/>
          <p:cNvSpPr>
            <a:spLocks noGrp="1"/>
          </p:cNvSpPr>
          <p:nvPr>
            <p:ph idx="1"/>
          </p:nvPr>
        </p:nvSpPr>
        <p:spPr>
          <a:xfrm>
            <a:off x="1028700" y="2027582"/>
            <a:ext cx="7886700" cy="4248150"/>
          </a:xfrm>
        </p:spPr>
        <p:txBody>
          <a:bodyPr>
            <a:normAutofit lnSpcReduction="10000"/>
          </a:bodyPr>
          <a:lstStyle/>
          <a:p>
            <a:r>
              <a:rPr lang="en-US" sz="2400" dirty="0"/>
              <a:t>Perpetrator’s behavior, including premeditation, grooming, coercion, threats, force, etc.</a:t>
            </a:r>
          </a:p>
          <a:p>
            <a:r>
              <a:rPr lang="en-US" sz="2400" dirty="0"/>
              <a:t>Traumatic reaction of the victim before, during, and after the assault</a:t>
            </a:r>
          </a:p>
          <a:p>
            <a:r>
              <a:rPr lang="en-US" sz="2400" dirty="0"/>
              <a:t>What the victim observed with 5 senses: see, smell, taste, hear, touch</a:t>
            </a:r>
          </a:p>
          <a:p>
            <a:r>
              <a:rPr lang="en-US" sz="2400" dirty="0"/>
              <a:t>Additional senses: what the victim thought, felt, and feared</a:t>
            </a:r>
          </a:p>
          <a:p>
            <a:r>
              <a:rPr lang="en-US" sz="2400" dirty="0"/>
              <a:t>Victim’s condition </a:t>
            </a:r>
          </a:p>
          <a:p>
            <a:pPr lvl="1"/>
            <a:r>
              <a:rPr lang="en-US" dirty="0"/>
              <a:t>Physical: Injuries, clothes, etc.</a:t>
            </a:r>
          </a:p>
          <a:p>
            <a:pPr lvl="1"/>
            <a:r>
              <a:rPr lang="en-US" dirty="0"/>
              <a:t>Emotional: Fight, flight, or freeze response</a:t>
            </a:r>
          </a:p>
        </p:txBody>
      </p:sp>
    </p:spTree>
    <p:extLst>
      <p:ext uri="{BB962C8B-B14F-4D97-AF65-F5344CB8AC3E}">
        <p14:creationId xmlns:p14="http://schemas.microsoft.com/office/powerpoint/2010/main" val="1230173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Document What the Victim Says</a:t>
            </a:r>
          </a:p>
        </p:txBody>
      </p:sp>
      <p:sp>
        <p:nvSpPr>
          <p:cNvPr id="3" name="Content Placeholder 2"/>
          <p:cNvSpPr>
            <a:spLocks noGrp="1"/>
          </p:cNvSpPr>
          <p:nvPr>
            <p:ph idx="1"/>
          </p:nvPr>
        </p:nvSpPr>
        <p:spPr>
          <a:xfrm>
            <a:off x="1028700" y="2456563"/>
            <a:ext cx="7886700" cy="4082349"/>
          </a:xfrm>
        </p:spPr>
        <p:txBody>
          <a:bodyPr>
            <a:normAutofit fontScale="92500" lnSpcReduction="10000"/>
          </a:bodyPr>
          <a:lstStyle/>
          <a:p>
            <a:r>
              <a:rPr lang="en-US" sz="2400" dirty="0"/>
              <a:t>Sensory details explain behavior and/or emotion</a:t>
            </a:r>
          </a:p>
          <a:p>
            <a:pPr lvl="1"/>
            <a:r>
              <a:rPr lang="en-US" altLang="x-none" sz="2400" i="1" dirty="0"/>
              <a:t>Do not use: </a:t>
            </a:r>
            <a:r>
              <a:rPr lang="en-US" altLang="x-none" sz="2400" i="1" strike="sngStrike" dirty="0"/>
              <a:t>Victim never made any attempt to scream or get away</a:t>
            </a:r>
          </a:p>
          <a:p>
            <a:pPr lvl="1"/>
            <a:r>
              <a:rPr lang="en-US" sz="2400" dirty="0"/>
              <a:t>Use victim’s exact wording: “I felt like a couldn’t move. I was on autopilot, like it was happening to someone else.”</a:t>
            </a:r>
          </a:p>
          <a:p>
            <a:r>
              <a:rPr lang="en-US" sz="2400" dirty="0"/>
              <a:t>Emotional memory establishes an element – fear, force, or coercion</a:t>
            </a:r>
          </a:p>
          <a:p>
            <a:pPr lvl="1"/>
            <a:r>
              <a:rPr lang="en-US" altLang="x-none" sz="2400" i="1" dirty="0"/>
              <a:t>Do not use: </a:t>
            </a:r>
            <a:r>
              <a:rPr lang="en-US" altLang="x-none" sz="2400" i="1" strike="sngStrike" dirty="0"/>
              <a:t>Victim stated she didn’t do anything to stop him</a:t>
            </a:r>
          </a:p>
          <a:p>
            <a:pPr lvl="1"/>
            <a:r>
              <a:rPr lang="en-US" sz="2400" dirty="0"/>
              <a:t>Use the victim’s exact wording: “When he climbed on top of me, I was afraid he was going to kill me.”</a:t>
            </a:r>
          </a:p>
          <a:p>
            <a:pPr lvl="1"/>
            <a:endParaRPr lang="en-US" sz="2400" dirty="0"/>
          </a:p>
        </p:txBody>
      </p:sp>
    </p:spTree>
    <p:extLst>
      <p:ext uri="{BB962C8B-B14F-4D97-AF65-F5344CB8AC3E}">
        <p14:creationId xmlns:p14="http://schemas.microsoft.com/office/powerpoint/2010/main" val="1192103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p:cNvSpPr>
          <p:nvPr>
            <p:ph type="title"/>
          </p:nvPr>
        </p:nvSpPr>
        <p:spPr/>
        <p:txBody>
          <a:bodyPr/>
          <a:lstStyle/>
          <a:p>
            <a:r>
              <a:rPr lang="en-US" altLang="en-US"/>
              <a:t>Reports Should </a:t>
            </a:r>
            <a:r>
              <a:rPr lang="en-US" altLang="en-US" b="1" u="sng"/>
              <a:t>NOT</a:t>
            </a:r>
            <a:r>
              <a:rPr lang="en-US" altLang="en-US"/>
              <a:t> Include:</a:t>
            </a:r>
            <a:endParaRPr lang="en-US"/>
          </a:p>
        </p:txBody>
      </p:sp>
      <p:sp>
        <p:nvSpPr>
          <p:cNvPr id="2" name="Content Placeholder 1"/>
          <p:cNvSpPr>
            <a:spLocks noGrp="1"/>
          </p:cNvSpPr>
          <p:nvPr>
            <p:ph idx="1"/>
          </p:nvPr>
        </p:nvSpPr>
        <p:spPr>
          <a:xfrm>
            <a:off x="1028700" y="2286000"/>
            <a:ext cx="7677150" cy="4171950"/>
          </a:xfrm>
        </p:spPr>
        <p:txBody>
          <a:bodyPr>
            <a:normAutofit lnSpcReduction="10000"/>
          </a:bodyPr>
          <a:lstStyle/>
          <a:p>
            <a:r>
              <a:rPr lang="en-US" altLang="en-US" dirty="0"/>
              <a:t>Editorializing (t</a:t>
            </a:r>
            <a:r>
              <a:rPr lang="en-US" dirty="0"/>
              <a:t>he 14-year-old victim appeared older than her chronological age)</a:t>
            </a:r>
            <a:endParaRPr lang="en-US" altLang="en-US" dirty="0"/>
          </a:p>
          <a:p>
            <a:r>
              <a:rPr lang="en-US" altLang="en-US" dirty="0"/>
              <a:t>Victim blaming statements (v</a:t>
            </a:r>
            <a:r>
              <a:rPr lang="en-US" altLang="x-none" dirty="0"/>
              <a:t>ictim willingly drank alcohol with him)</a:t>
            </a:r>
            <a:endParaRPr lang="en-US" altLang="en-US" dirty="0"/>
          </a:p>
          <a:p>
            <a:r>
              <a:rPr lang="en-US" altLang="en-US" dirty="0"/>
              <a:t>Vague quantitative words (for example, a lot, lots, many, some)</a:t>
            </a:r>
          </a:p>
          <a:p>
            <a:r>
              <a:rPr lang="en-US" altLang="en-US" dirty="0"/>
              <a:t>Police jargon</a:t>
            </a:r>
          </a:p>
          <a:p>
            <a:r>
              <a:rPr lang="en-US" altLang="en-US" dirty="0"/>
              <a:t>Subjective nondescriptive terms (acted strange, seemed upset, not normal)</a:t>
            </a:r>
          </a:p>
          <a:p>
            <a:r>
              <a:rPr lang="en-US" dirty="0"/>
              <a:t>Sanitized or cleaned-up language if not used by the victim (writing penis vs. dick)</a:t>
            </a:r>
            <a:endParaRPr lang="en-US" altLang="en-US" dirty="0"/>
          </a:p>
          <a:p>
            <a:r>
              <a:rPr lang="en-US" altLang="en-US" dirty="0"/>
              <a:t>Consensual language, terms of affection, or words depicting mutual participation (made love, engaged in oral sex, hugged, cuddled, caressed)</a:t>
            </a:r>
            <a:endParaRPr lang="en-US" dirty="0"/>
          </a:p>
        </p:txBody>
      </p:sp>
    </p:spTree>
    <p:extLst>
      <p:ext uri="{BB962C8B-B14F-4D97-AF65-F5344CB8AC3E}">
        <p14:creationId xmlns:p14="http://schemas.microsoft.com/office/powerpoint/2010/main" val="11093954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86118" y="2008823"/>
            <a:ext cx="4054475" cy="82391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a:t>CONNOTATION? </a:t>
            </a:r>
          </a:p>
        </p:txBody>
      </p:sp>
      <p:sp>
        <p:nvSpPr>
          <p:cNvPr id="3" name="Text Placeholder 2"/>
          <p:cNvSpPr>
            <a:spLocks noGrp="1"/>
          </p:cNvSpPr>
          <p:nvPr>
            <p:ph type="body" sz="quarter" idx="3"/>
          </p:nvPr>
        </p:nvSpPr>
        <p:spPr>
          <a:xfrm>
            <a:off x="4870768" y="2008823"/>
            <a:ext cx="4021141" cy="82391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a:t>BETTER CHOICE</a:t>
            </a:r>
          </a:p>
        </p:txBody>
      </p:sp>
      <p:sp>
        <p:nvSpPr>
          <p:cNvPr id="11" name="Title 10">
            <a:extLst>
              <a:ext uri="{FF2B5EF4-FFF2-40B4-BE49-F238E27FC236}">
                <a16:creationId xmlns:a16="http://schemas.microsoft.com/office/drawing/2014/main" id="{8E3E3E18-42DA-4E6D-B4C9-B25F7F971CAE}"/>
              </a:ext>
            </a:extLst>
          </p:cNvPr>
          <p:cNvSpPr>
            <a:spLocks noGrp="1"/>
          </p:cNvSpPr>
          <p:nvPr>
            <p:ph type="title"/>
          </p:nvPr>
        </p:nvSpPr>
        <p:spPr>
          <a:xfrm>
            <a:off x="1028700" y="685800"/>
            <a:ext cx="7669212" cy="1485900"/>
          </a:xfrm>
        </p:spPr>
        <p:txBody>
          <a:bodyPr/>
          <a:lstStyle/>
          <a:p>
            <a:r>
              <a:rPr lang="en-US"/>
              <a:t>Words/Phrases Carry Meaning</a:t>
            </a:r>
          </a:p>
        </p:txBody>
      </p:sp>
      <p:sp>
        <p:nvSpPr>
          <p:cNvPr id="9" name="Content Placeholder 4">
            <a:extLst>
              <a:ext uri="{FF2B5EF4-FFF2-40B4-BE49-F238E27FC236}">
                <a16:creationId xmlns:a16="http://schemas.microsoft.com/office/drawing/2014/main" id="{07EB982D-D8E9-41D1-A68C-0DE628B0D613}"/>
              </a:ext>
            </a:extLst>
          </p:cNvPr>
          <p:cNvSpPr txBox="1">
            <a:spLocks/>
          </p:cNvSpPr>
          <p:nvPr/>
        </p:nvSpPr>
        <p:spPr>
          <a:xfrm>
            <a:off x="4883469" y="2833611"/>
            <a:ext cx="4008440" cy="3338589"/>
          </a:xfrm>
          <a:prstGeom prst="rect">
            <a:avLst/>
          </a:prstGeom>
          <a:ln>
            <a:solidFill>
              <a:schemeClr val="accent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t>Victim reports, says, states…</a:t>
            </a:r>
          </a:p>
          <a:p>
            <a:r>
              <a:rPr lang="en-US" sz="2400"/>
              <a:t>Victim’s account</a:t>
            </a:r>
          </a:p>
          <a:p>
            <a:r>
              <a:rPr lang="en-US" sz="2400"/>
              <a:t>Victim submitted</a:t>
            </a:r>
          </a:p>
          <a:p>
            <a:r>
              <a:rPr lang="en-US" sz="2400"/>
              <a:t>Reluctant or non-participatory victim</a:t>
            </a:r>
          </a:p>
          <a:p>
            <a:r>
              <a:rPr lang="en-US" sz="2400"/>
              <a:t>10 days after the victim states she was raped…</a:t>
            </a:r>
          </a:p>
        </p:txBody>
      </p:sp>
      <p:sp>
        <p:nvSpPr>
          <p:cNvPr id="10" name="Content Placeholder 5">
            <a:extLst>
              <a:ext uri="{FF2B5EF4-FFF2-40B4-BE49-F238E27FC236}">
                <a16:creationId xmlns:a16="http://schemas.microsoft.com/office/drawing/2014/main" id="{F1B8307E-65DF-4A83-A46B-16AC0F516D1C}"/>
              </a:ext>
            </a:extLst>
          </p:cNvPr>
          <p:cNvSpPr txBox="1">
            <a:spLocks/>
          </p:cNvSpPr>
          <p:nvPr/>
        </p:nvSpPr>
        <p:spPr>
          <a:xfrm>
            <a:off x="686118" y="2816067"/>
            <a:ext cx="4054475" cy="3356133"/>
          </a:xfrm>
          <a:prstGeom prst="rect">
            <a:avLst/>
          </a:prstGeom>
          <a:ln>
            <a:solidFill>
              <a:schemeClr val="accent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2400">
                <a:cs typeface="Arial" panose="020B0604020202020204" pitchFamily="34" charset="0"/>
              </a:rPr>
              <a:t>Victim claims/alleges…</a:t>
            </a:r>
            <a:br>
              <a:rPr lang="en-US" sz="2400">
                <a:cs typeface="Arial" panose="020B0604020202020204" pitchFamily="34" charset="0"/>
              </a:rPr>
            </a:br>
            <a:endParaRPr lang="en-US" sz="2400">
              <a:cs typeface="Arial" panose="020B0604020202020204" pitchFamily="34" charset="0"/>
            </a:endParaRPr>
          </a:p>
          <a:p>
            <a:pPr>
              <a:defRPr/>
            </a:pPr>
            <a:r>
              <a:rPr lang="en-US" sz="2400">
                <a:cs typeface="Arial" panose="020B0604020202020204" pitchFamily="34" charset="0"/>
              </a:rPr>
              <a:t>Victim’s story</a:t>
            </a:r>
          </a:p>
          <a:p>
            <a:pPr>
              <a:defRPr/>
            </a:pPr>
            <a:r>
              <a:rPr lang="en-US" sz="2400">
                <a:cs typeface="Arial" panose="020B0604020202020204" pitchFamily="34" charset="0"/>
              </a:rPr>
              <a:t>Victim consented</a:t>
            </a:r>
          </a:p>
          <a:p>
            <a:pPr>
              <a:defRPr/>
            </a:pPr>
            <a:r>
              <a:rPr lang="en-US" sz="2400">
                <a:cs typeface="Arial" panose="020B0604020202020204" pitchFamily="34" charset="0"/>
              </a:rPr>
              <a:t>Uncooperative victim</a:t>
            </a:r>
            <a:br>
              <a:rPr lang="en-US" sz="2400">
                <a:cs typeface="Arial" panose="020B0604020202020204" pitchFamily="34" charset="0"/>
              </a:rPr>
            </a:br>
            <a:endParaRPr lang="en-US" sz="2400">
              <a:cs typeface="Arial" panose="020B0604020202020204" pitchFamily="34" charset="0"/>
            </a:endParaRPr>
          </a:p>
          <a:p>
            <a:pPr>
              <a:defRPr/>
            </a:pPr>
            <a:r>
              <a:rPr lang="en-US" sz="2400">
                <a:cs typeface="Arial" panose="020B0604020202020204" pitchFamily="34" charset="0"/>
              </a:rPr>
              <a:t>The victim’s delayed report…</a:t>
            </a:r>
          </a:p>
        </p:txBody>
      </p:sp>
    </p:spTree>
    <p:custDataLst>
      <p:tags r:id="rId1"/>
    </p:custDataLst>
    <p:extLst>
      <p:ext uri="{BB962C8B-B14F-4D97-AF65-F5344CB8AC3E}">
        <p14:creationId xmlns:p14="http://schemas.microsoft.com/office/powerpoint/2010/main" val="1145332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10"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7EE65-8F0B-45CA-8FA6-C455506B19C7}"/>
              </a:ext>
            </a:extLst>
          </p:cNvPr>
          <p:cNvSpPr>
            <a:spLocks noGrp="1"/>
          </p:cNvSpPr>
          <p:nvPr>
            <p:ph type="title"/>
          </p:nvPr>
        </p:nvSpPr>
        <p:spPr/>
        <p:txBody>
          <a:bodyPr/>
          <a:lstStyle/>
          <a:p>
            <a:r>
              <a:rPr lang="en-US"/>
              <a:t>Objective</a:t>
            </a:r>
            <a:endParaRPr lang="en-US">
              <a:solidFill>
                <a:srgbClr val="FF0000"/>
              </a:solidFill>
            </a:endParaRPr>
          </a:p>
        </p:txBody>
      </p:sp>
      <p:sp>
        <p:nvSpPr>
          <p:cNvPr id="3" name="Content Placeholder 2">
            <a:extLst>
              <a:ext uri="{FF2B5EF4-FFF2-40B4-BE49-F238E27FC236}">
                <a16:creationId xmlns:a16="http://schemas.microsoft.com/office/drawing/2014/main" id="{CD84BDD0-E486-4F7A-A2F1-E595AC23B57C}"/>
              </a:ext>
            </a:extLst>
          </p:cNvPr>
          <p:cNvSpPr>
            <a:spLocks noGrp="1"/>
          </p:cNvSpPr>
          <p:nvPr>
            <p:ph idx="1"/>
          </p:nvPr>
        </p:nvSpPr>
        <p:spPr>
          <a:xfrm>
            <a:off x="1028700" y="2286000"/>
            <a:ext cx="7200900" cy="3934905"/>
          </a:xfrm>
        </p:spPr>
        <p:txBody>
          <a:bodyPr vert="horz" lIns="91440" tIns="45720" rIns="91440" bIns="45720" rtlCol="0" anchor="t">
            <a:normAutofit lnSpcReduction="10000"/>
          </a:bodyPr>
          <a:lstStyle/>
          <a:p>
            <a:pPr marL="0" indent="0">
              <a:buNone/>
            </a:pPr>
            <a:r>
              <a:rPr lang="en-US" sz="2400" dirty="0"/>
              <a:t>Participants will be able to:</a:t>
            </a:r>
          </a:p>
          <a:p>
            <a:pPr marL="383540" indent="-383540"/>
            <a:r>
              <a:rPr lang="en-US" sz="2400" dirty="0">
                <a:solidFill>
                  <a:schemeClr val="tx1"/>
                </a:solidFill>
              </a:rPr>
              <a:t>Discuss how victim trauma affects the interview and investigative processes.</a:t>
            </a:r>
          </a:p>
          <a:p>
            <a:pPr marL="383540" indent="-383540"/>
            <a:r>
              <a:rPr lang="en-US" sz="2400" dirty="0">
                <a:solidFill>
                  <a:schemeClr val="tx1"/>
                </a:solidFill>
              </a:rPr>
              <a:t>Use trauma-informed interview questions facilitate accurate information gathering and build trust with the victim.</a:t>
            </a:r>
          </a:p>
          <a:p>
            <a:pPr marL="383540" indent="-383540"/>
            <a:r>
              <a:rPr lang="en-US" sz="2400" dirty="0">
                <a:solidFill>
                  <a:schemeClr val="tx1"/>
                </a:solidFill>
              </a:rPr>
              <a:t>Write accurate and thorough case reports using the language of nonconsensual sex.</a:t>
            </a:r>
          </a:p>
          <a:p>
            <a:pPr marL="383540" indent="-383540"/>
            <a:r>
              <a:rPr lang="en-US" sz="2400" dirty="0">
                <a:solidFill>
                  <a:schemeClr val="tx1"/>
                </a:solidFill>
              </a:rPr>
              <a:t>Use proper clearance codes for sexual assault cases.</a:t>
            </a:r>
          </a:p>
        </p:txBody>
      </p:sp>
    </p:spTree>
    <p:extLst>
      <p:ext uri="{BB962C8B-B14F-4D97-AF65-F5344CB8AC3E}">
        <p14:creationId xmlns:p14="http://schemas.microsoft.com/office/powerpoint/2010/main" val="2788827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4" name="Group 23">
            <a:extLst>
              <a:ext uri="{FF2B5EF4-FFF2-40B4-BE49-F238E27FC236}">
                <a16:creationId xmlns:a16="http://schemas.microsoft.com/office/drawing/2014/main" id="{449BC34D-9C23-4D6D-8213-1F471AF85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4643" y="744469"/>
            <a:ext cx="8005589" cy="5349671"/>
            <a:chOff x="752858" y="744469"/>
            <a:chExt cx="10674117" cy="5349671"/>
          </a:xfrm>
        </p:grpSpPr>
        <p:sp>
          <p:nvSpPr>
            <p:cNvPr id="25" name="Freeform 6">
              <a:extLst>
                <a:ext uri="{FF2B5EF4-FFF2-40B4-BE49-F238E27FC236}">
                  <a16:creationId xmlns:a16="http://schemas.microsoft.com/office/drawing/2014/main" id="{FA0F5D6C-5025-4D7E-82DD-C2C6FDA1E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26" name="Freeform 6">
              <a:extLst>
                <a:ext uri="{FF2B5EF4-FFF2-40B4-BE49-F238E27FC236}">
                  <a16:creationId xmlns:a16="http://schemas.microsoft.com/office/drawing/2014/main" id="{E2AF2C17-4AB4-4402-B84B-129EF95D1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35" name="Rectangle 27">
            <a:extLst>
              <a:ext uri="{FF2B5EF4-FFF2-40B4-BE49-F238E27FC236}">
                <a16:creationId xmlns:a16="http://schemas.microsoft.com/office/drawing/2014/main" id="{CB73C468-D875-4A8E-A540-E43BF8232D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3889D5-034B-40AE-B704-EB1D94E2085C}"/>
              </a:ext>
            </a:extLst>
          </p:cNvPr>
          <p:cNvSpPr>
            <a:spLocks noGrp="1"/>
          </p:cNvSpPr>
          <p:nvPr>
            <p:ph type="title"/>
          </p:nvPr>
        </p:nvSpPr>
        <p:spPr>
          <a:xfrm>
            <a:off x="5033913" y="634028"/>
            <a:ext cx="3598683" cy="3732835"/>
          </a:xfrm>
        </p:spPr>
        <p:txBody>
          <a:bodyPr vert="horz" lIns="91440" tIns="45720" rIns="91440" bIns="45720" rtlCol="0" anchor="b">
            <a:normAutofit/>
          </a:bodyPr>
          <a:lstStyle/>
          <a:p>
            <a:pPr algn="ctr" defTabSz="914400"/>
            <a:r>
              <a:rPr lang="en-US" sz="5000" cap="all"/>
              <a:t>IACP Report writing checklists</a:t>
            </a:r>
          </a:p>
        </p:txBody>
      </p:sp>
      <p:sp>
        <p:nvSpPr>
          <p:cNvPr id="36" name="Freeform 6">
            <a:extLst>
              <a:ext uri="{FF2B5EF4-FFF2-40B4-BE49-F238E27FC236}">
                <a16:creationId xmlns:a16="http://schemas.microsoft.com/office/drawing/2014/main" id="{B4734F2F-19FC-4D35-9BDE-5CEAD57D9B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270908" y="2016617"/>
            <a:ext cx="2456260"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37" name="Freeform 6">
            <a:extLst>
              <a:ext uri="{FF2B5EF4-FFF2-40B4-BE49-F238E27FC236}">
                <a16:creationId xmlns:a16="http://schemas.microsoft.com/office/drawing/2014/main" id="{D97A8A26-FD96-4968-A34A-727382AC7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486872" y="634028"/>
            <a:ext cx="2456751"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pic>
        <p:nvPicPr>
          <p:cNvPr id="6" name="Content Placeholder 5" descr="A close up of text on a white background&#10;&#10;Description automatically generated">
            <a:extLst>
              <a:ext uri="{FF2B5EF4-FFF2-40B4-BE49-F238E27FC236}">
                <a16:creationId xmlns:a16="http://schemas.microsoft.com/office/drawing/2014/main" id="{3A20563F-BC71-4130-A968-05B7D303E11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rot="16200000">
            <a:off x="1182396" y="1951132"/>
            <a:ext cx="2848064" cy="3155752"/>
          </a:xfrm>
          <a:prstGeom prst="rect">
            <a:avLst/>
          </a:prstGeom>
        </p:spPr>
      </p:pic>
    </p:spTree>
    <p:extLst>
      <p:ext uri="{BB962C8B-B14F-4D97-AF65-F5344CB8AC3E}">
        <p14:creationId xmlns:p14="http://schemas.microsoft.com/office/powerpoint/2010/main" val="13562433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8102" y="2428178"/>
            <a:ext cx="7727795" cy="2001644"/>
          </a:xfrm>
        </p:spPr>
        <p:txBody>
          <a:bodyPr>
            <a:normAutofit/>
          </a:bodyPr>
          <a:lstStyle/>
          <a:p>
            <a:pPr marL="0" indent="0" algn="ctr">
              <a:lnSpc>
                <a:spcPts val="3000"/>
              </a:lnSpc>
              <a:spcAft>
                <a:spcPts val="1800"/>
              </a:spcAft>
              <a:buNone/>
            </a:pPr>
            <a:r>
              <a:rPr lang="en-US" sz="2800"/>
              <a:t>“Penetration, no matter how slight, of the vagina or anus with any body part or object, or oral penetration by a sex organ of another person, without the consent of the victim.” </a:t>
            </a:r>
          </a:p>
          <a:p>
            <a:pPr marL="27384" indent="0">
              <a:buNone/>
            </a:pPr>
            <a:endParaRPr lang="en-US"/>
          </a:p>
          <a:p>
            <a:pPr marL="0" indent="0">
              <a:buNone/>
            </a:pPr>
            <a:endParaRPr lang="en-US"/>
          </a:p>
          <a:p>
            <a:pPr marL="0" indent="0">
              <a:buNone/>
            </a:pPr>
            <a:endParaRPr lang="en-US"/>
          </a:p>
        </p:txBody>
      </p:sp>
      <p:sp>
        <p:nvSpPr>
          <p:cNvPr id="5" name="Title 4">
            <a:extLst>
              <a:ext uri="{FF2B5EF4-FFF2-40B4-BE49-F238E27FC236}">
                <a16:creationId xmlns:a16="http://schemas.microsoft.com/office/drawing/2014/main" id="{0846C1CD-5D84-4CED-B1BA-1649C7E86066}"/>
              </a:ext>
            </a:extLst>
          </p:cNvPr>
          <p:cNvSpPr>
            <a:spLocks noGrp="1"/>
          </p:cNvSpPr>
          <p:nvPr>
            <p:ph type="title"/>
          </p:nvPr>
        </p:nvSpPr>
        <p:spPr/>
        <p:txBody>
          <a:bodyPr/>
          <a:lstStyle/>
          <a:p>
            <a:r>
              <a:rPr lang="en-US" dirty="0"/>
              <a:t>2013 FBI UCR Definition for Rape</a:t>
            </a:r>
          </a:p>
        </p:txBody>
      </p:sp>
    </p:spTree>
    <p:extLst>
      <p:ext uri="{BB962C8B-B14F-4D97-AF65-F5344CB8AC3E}">
        <p14:creationId xmlns:p14="http://schemas.microsoft.com/office/powerpoint/2010/main" val="22403878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a:t>Case Coding</a:t>
            </a:r>
          </a:p>
        </p:txBody>
      </p:sp>
      <p:sp>
        <p:nvSpPr>
          <p:cNvPr id="3" name="Content Placeholder 2"/>
          <p:cNvSpPr>
            <a:spLocks noGrp="1"/>
          </p:cNvSpPr>
          <p:nvPr>
            <p:ph idx="1"/>
          </p:nvPr>
        </p:nvSpPr>
        <p:spPr/>
        <p:txBody>
          <a:bodyPr>
            <a:normAutofit/>
          </a:bodyPr>
          <a:lstStyle/>
          <a:p>
            <a:pPr marL="0" indent="0">
              <a:buNone/>
            </a:pPr>
            <a:r>
              <a:rPr lang="en-US" sz="2400"/>
              <a:t>Importance of case coding and clearance decisions:</a:t>
            </a:r>
          </a:p>
          <a:p>
            <a:pPr marL="0" indent="0">
              <a:buNone/>
            </a:pPr>
            <a:r>
              <a:rPr lang="en-US" sz="2400"/>
              <a:t>  I. Cleared (by arrest or exceptional clearance)</a:t>
            </a:r>
          </a:p>
          <a:p>
            <a:pPr marL="0" indent="0">
              <a:buNone/>
            </a:pPr>
            <a:r>
              <a:rPr lang="en-US" sz="2400"/>
              <a:t>  II. Inactivated / Unsubstantiated</a:t>
            </a:r>
          </a:p>
          <a:p>
            <a:pPr marL="0" indent="0">
              <a:buNone/>
            </a:pPr>
            <a:r>
              <a:rPr lang="en-US" sz="2400"/>
              <a:t>  III. Information Report</a:t>
            </a:r>
          </a:p>
          <a:p>
            <a:pPr marL="0" indent="0">
              <a:buNone/>
            </a:pPr>
            <a:r>
              <a:rPr lang="en-US" sz="2400"/>
              <a:t>  IV. Unfounded (baseless or false) </a:t>
            </a:r>
          </a:p>
          <a:p>
            <a:pPr marL="0" indent="0">
              <a:buNone/>
            </a:pPr>
            <a:endParaRPr lang="en-US" sz="2400"/>
          </a:p>
        </p:txBody>
      </p:sp>
    </p:spTree>
    <p:extLst>
      <p:ext uri="{BB962C8B-B14F-4D97-AF65-F5344CB8AC3E}">
        <p14:creationId xmlns:p14="http://schemas.microsoft.com/office/powerpoint/2010/main" val="1256209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F81CAF-98B3-49EB-8485-E6FD0FCC486B}"/>
              </a:ext>
            </a:extLst>
          </p:cNvPr>
          <p:cNvSpPr>
            <a:spLocks noGrp="1"/>
          </p:cNvSpPr>
          <p:nvPr>
            <p:ph type="title"/>
          </p:nvPr>
        </p:nvSpPr>
        <p:spPr/>
        <p:txBody>
          <a:bodyPr/>
          <a:lstStyle/>
          <a:p>
            <a:r>
              <a:rPr lang="en-US" dirty="0"/>
              <a:t>Unfounded Crime Reports</a:t>
            </a:r>
          </a:p>
        </p:txBody>
      </p:sp>
      <p:sp>
        <p:nvSpPr>
          <p:cNvPr id="33795" name="Rectangle 3"/>
          <p:cNvSpPr>
            <a:spLocks noGrp="1"/>
          </p:cNvSpPr>
          <p:nvPr>
            <p:ph idx="1"/>
          </p:nvPr>
        </p:nvSpPr>
        <p:spPr/>
        <p:txBody>
          <a:bodyPr>
            <a:normAutofit/>
          </a:bodyPr>
          <a:lstStyle/>
          <a:p>
            <a:r>
              <a:rPr lang="en-US" sz="2400" dirty="0"/>
              <a:t>The UCR says a reported offense can be unfounded if the evidence and “the investigation shows that no offense occurred nor was attempted.”</a:t>
            </a:r>
          </a:p>
          <a:p>
            <a:r>
              <a:rPr lang="en-US" sz="2400" dirty="0"/>
              <a:t>Two types of unfounded reports:</a:t>
            </a:r>
          </a:p>
          <a:p>
            <a:pPr lvl="1"/>
            <a:r>
              <a:rPr lang="en-US" sz="2600" dirty="0"/>
              <a:t>Baseless</a:t>
            </a:r>
          </a:p>
          <a:p>
            <a:pPr lvl="1"/>
            <a:r>
              <a:rPr lang="en-US" sz="2600" dirty="0"/>
              <a:t>False</a:t>
            </a:r>
          </a:p>
          <a:p>
            <a:r>
              <a:rPr lang="en-US" sz="2600" dirty="0"/>
              <a:t>Follow the evidence.</a:t>
            </a:r>
          </a:p>
        </p:txBody>
      </p:sp>
    </p:spTree>
    <p:extLst>
      <p:ext uri="{BB962C8B-B14F-4D97-AF65-F5344CB8AC3E}">
        <p14:creationId xmlns:p14="http://schemas.microsoft.com/office/powerpoint/2010/main" val="27626012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79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79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79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37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28B874-F706-4897-A08E-B5C7BFAE92DC}"/>
              </a:ext>
            </a:extLst>
          </p:cNvPr>
          <p:cNvSpPr>
            <a:spLocks noGrp="1"/>
          </p:cNvSpPr>
          <p:nvPr>
            <p:ph type="title"/>
          </p:nvPr>
        </p:nvSpPr>
        <p:spPr/>
        <p:txBody>
          <a:bodyPr/>
          <a:lstStyle/>
          <a:p>
            <a:r>
              <a:rPr lang="en-US"/>
              <a:t>Unfounded Reports: Baseless</a:t>
            </a:r>
          </a:p>
        </p:txBody>
      </p:sp>
      <p:sp>
        <p:nvSpPr>
          <p:cNvPr id="32770" name="Rectangle 3"/>
          <p:cNvSpPr>
            <a:spLocks noGrp="1"/>
          </p:cNvSpPr>
          <p:nvPr>
            <p:ph idx="1"/>
          </p:nvPr>
        </p:nvSpPr>
        <p:spPr/>
        <p:txBody>
          <a:bodyPr>
            <a:normAutofit/>
          </a:bodyPr>
          <a:lstStyle/>
          <a:p>
            <a:r>
              <a:rPr lang="en-US" sz="2400"/>
              <a:t>Cases that do not meet the elements of the offense </a:t>
            </a:r>
          </a:p>
          <a:p>
            <a:pPr lvl="1"/>
            <a:r>
              <a:rPr lang="en-US" sz="2400"/>
              <a:t>Victim feels pressure to engage in sex, but case does not meet elements of consent or force</a:t>
            </a:r>
          </a:p>
          <a:p>
            <a:r>
              <a:rPr lang="en-US" sz="2400"/>
              <a:t>Cases that were improperly coded in the first place </a:t>
            </a:r>
          </a:p>
          <a:p>
            <a:pPr lvl="1"/>
            <a:r>
              <a:rPr lang="en-US" sz="2400"/>
              <a:t>Administrative error</a:t>
            </a:r>
          </a:p>
        </p:txBody>
      </p:sp>
    </p:spTree>
    <p:extLst>
      <p:ext uri="{BB962C8B-B14F-4D97-AF65-F5344CB8AC3E}">
        <p14:creationId xmlns:p14="http://schemas.microsoft.com/office/powerpoint/2010/main" val="5969059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A00FBA6-1CE1-4BFE-B6C1-8CD737A38CC8}"/>
              </a:ext>
            </a:extLst>
          </p:cNvPr>
          <p:cNvSpPr>
            <a:spLocks noGrp="1"/>
          </p:cNvSpPr>
          <p:nvPr>
            <p:ph type="body" idx="1"/>
          </p:nvPr>
        </p:nvSpPr>
        <p:spPr>
          <a:xfrm>
            <a:off x="1181100" y="1690690"/>
            <a:ext cx="3638551" cy="814387"/>
          </a:xfrm>
        </p:spPr>
        <p:txBody>
          <a:bodyPr>
            <a:normAutofit/>
          </a:bodyPr>
          <a:lstStyle/>
          <a:p>
            <a:r>
              <a:rPr lang="en-US" sz="2400"/>
              <a:t>INCORRECT Coding:</a:t>
            </a:r>
          </a:p>
        </p:txBody>
      </p:sp>
      <p:sp>
        <p:nvSpPr>
          <p:cNvPr id="4" name="Text Placeholder 3">
            <a:extLst>
              <a:ext uri="{FF2B5EF4-FFF2-40B4-BE49-F238E27FC236}">
                <a16:creationId xmlns:a16="http://schemas.microsoft.com/office/drawing/2014/main" id="{2DB0B591-07CB-4938-9540-0677D06E1B60}"/>
              </a:ext>
            </a:extLst>
          </p:cNvPr>
          <p:cNvSpPr>
            <a:spLocks noGrp="1"/>
          </p:cNvSpPr>
          <p:nvPr>
            <p:ph type="body" sz="quarter" idx="3"/>
          </p:nvPr>
        </p:nvSpPr>
        <p:spPr>
          <a:xfrm>
            <a:off x="5226126" y="1690687"/>
            <a:ext cx="3621312" cy="814388"/>
          </a:xfrm>
        </p:spPr>
        <p:txBody>
          <a:bodyPr>
            <a:normAutofit/>
          </a:bodyPr>
          <a:lstStyle/>
          <a:p>
            <a:r>
              <a:rPr lang="en-US" sz="2400"/>
              <a:t>CORRECT Coding:</a:t>
            </a:r>
          </a:p>
        </p:txBody>
      </p:sp>
      <p:sp>
        <p:nvSpPr>
          <p:cNvPr id="2" name="Title 1">
            <a:extLst>
              <a:ext uri="{FF2B5EF4-FFF2-40B4-BE49-F238E27FC236}">
                <a16:creationId xmlns:a16="http://schemas.microsoft.com/office/drawing/2014/main" id="{76DA0C1E-F1BF-4893-BC6D-81DD5D23630A}"/>
              </a:ext>
            </a:extLst>
          </p:cNvPr>
          <p:cNvSpPr>
            <a:spLocks noGrp="1"/>
          </p:cNvSpPr>
          <p:nvPr>
            <p:ph type="title"/>
          </p:nvPr>
        </p:nvSpPr>
        <p:spPr>
          <a:xfrm>
            <a:off x="1112064" y="365124"/>
            <a:ext cx="8012886" cy="1325563"/>
          </a:xfrm>
        </p:spPr>
        <p:txBody>
          <a:bodyPr/>
          <a:lstStyle/>
          <a:p>
            <a:r>
              <a:rPr lang="en-US"/>
              <a:t>Unfounded Reports: False</a:t>
            </a:r>
          </a:p>
        </p:txBody>
      </p:sp>
      <p:sp>
        <p:nvSpPr>
          <p:cNvPr id="33795" name="Rectangle 4"/>
          <p:cNvSpPr>
            <a:spLocks noGrp="1"/>
          </p:cNvSpPr>
          <p:nvPr>
            <p:ph sz="half" idx="11"/>
          </p:nvPr>
        </p:nvSpPr>
        <p:spPr>
          <a:xfrm>
            <a:off x="1181100" y="2696900"/>
            <a:ext cx="3638551" cy="3795975"/>
          </a:xfrm>
        </p:spPr>
        <p:txBody>
          <a:bodyPr>
            <a:normAutofit fontScale="92500" lnSpcReduction="10000"/>
          </a:bodyPr>
          <a:lstStyle/>
          <a:p>
            <a:r>
              <a:rPr lang="en-US" sz="2400" dirty="0"/>
              <a:t>The investigation failed to establish that the crime was committed – that would be an unsubstantiated report.</a:t>
            </a:r>
          </a:p>
          <a:p>
            <a:r>
              <a:rPr lang="en-US" sz="2400" dirty="0"/>
              <a:t>Investigator simply did not believe the victim’s account.</a:t>
            </a:r>
          </a:p>
          <a:p>
            <a:r>
              <a:rPr lang="en-US" sz="2400" dirty="0"/>
              <a:t>Victim recantation.</a:t>
            </a:r>
          </a:p>
          <a:p>
            <a:r>
              <a:rPr lang="en-US" sz="2400" dirty="0"/>
              <a:t>Part of what is reported is false or exaggerated.</a:t>
            </a:r>
          </a:p>
        </p:txBody>
      </p:sp>
      <p:sp>
        <p:nvSpPr>
          <p:cNvPr id="33794" name="Rectangle 3"/>
          <p:cNvSpPr>
            <a:spLocks noGrp="1"/>
          </p:cNvSpPr>
          <p:nvPr>
            <p:ph sz="half" idx="2"/>
          </p:nvPr>
        </p:nvSpPr>
        <p:spPr>
          <a:xfrm>
            <a:off x="5226126" y="2696904"/>
            <a:ext cx="3621312" cy="3060431"/>
          </a:xfrm>
        </p:spPr>
        <p:txBody>
          <a:bodyPr vert="horz" lIns="41148" tIns="34290" rIns="0" bIns="34290" rtlCol="0">
            <a:normAutofit/>
          </a:bodyPr>
          <a:lstStyle/>
          <a:p>
            <a:pPr>
              <a:buFont typeface="Wingdings" panose="05000000000000000000" pitchFamily="2" charset="2"/>
              <a:buChar char="§"/>
            </a:pPr>
            <a:r>
              <a:rPr lang="en-US" sz="2400" dirty="0"/>
              <a:t>The </a:t>
            </a:r>
            <a:r>
              <a:rPr lang="en-US" sz="2400" u="sng" dirty="0"/>
              <a:t>investigation</a:t>
            </a:r>
            <a:r>
              <a:rPr lang="en-US" sz="2400" dirty="0"/>
              <a:t> and evidence show that a crime was not committed or attempted.</a:t>
            </a:r>
          </a:p>
        </p:txBody>
      </p:sp>
    </p:spTree>
    <p:extLst>
      <p:ext uri="{BB962C8B-B14F-4D97-AF65-F5344CB8AC3E}">
        <p14:creationId xmlns:p14="http://schemas.microsoft.com/office/powerpoint/2010/main" val="14365385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FE154-BB9A-4414-B924-72E27C3C4316}"/>
              </a:ext>
            </a:extLst>
          </p:cNvPr>
          <p:cNvSpPr>
            <a:spLocks noGrp="1"/>
          </p:cNvSpPr>
          <p:nvPr>
            <p:ph type="title"/>
          </p:nvPr>
        </p:nvSpPr>
        <p:spPr/>
        <p:txBody>
          <a:bodyPr/>
          <a:lstStyle/>
          <a:p>
            <a:r>
              <a:rPr lang="en-US"/>
              <a:t>Unfounded Reports: False</a:t>
            </a:r>
          </a:p>
        </p:txBody>
      </p:sp>
      <p:sp>
        <p:nvSpPr>
          <p:cNvPr id="3" name="Content Placeholder 2">
            <a:extLst>
              <a:ext uri="{FF2B5EF4-FFF2-40B4-BE49-F238E27FC236}">
                <a16:creationId xmlns:a16="http://schemas.microsoft.com/office/drawing/2014/main" id="{070AB76E-346E-48E8-BE70-55C6B59AFDAD}"/>
              </a:ext>
            </a:extLst>
          </p:cNvPr>
          <p:cNvSpPr>
            <a:spLocks noGrp="1"/>
          </p:cNvSpPr>
          <p:nvPr>
            <p:ph idx="1"/>
          </p:nvPr>
        </p:nvSpPr>
        <p:spPr/>
        <p:txBody>
          <a:bodyPr>
            <a:normAutofit/>
          </a:bodyPr>
          <a:lstStyle/>
          <a:p>
            <a:r>
              <a:rPr lang="en-US" sz="2400" dirty="0"/>
              <a:t>Recantation does not mean the report is false.</a:t>
            </a:r>
          </a:p>
          <a:p>
            <a:r>
              <a:rPr lang="en-US" sz="2400" dirty="0"/>
              <a:t>Details may be false or exaggerated without the entire report being coded as false.</a:t>
            </a:r>
          </a:p>
          <a:p>
            <a:r>
              <a:rPr lang="en-US" sz="2400" dirty="0"/>
              <a:t>Carefully consider the effects before charging individuals with false reporting.</a:t>
            </a:r>
          </a:p>
        </p:txBody>
      </p:sp>
    </p:spTree>
    <p:extLst>
      <p:ext uri="{BB962C8B-B14F-4D97-AF65-F5344CB8AC3E}">
        <p14:creationId xmlns:p14="http://schemas.microsoft.com/office/powerpoint/2010/main" val="38428136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DB958-D70D-4D79-93F6-3A11AA6F37EE}"/>
              </a:ext>
            </a:extLst>
          </p:cNvPr>
          <p:cNvSpPr>
            <a:spLocks noGrp="1"/>
          </p:cNvSpPr>
          <p:nvPr>
            <p:ph type="title"/>
          </p:nvPr>
        </p:nvSpPr>
        <p:spPr/>
        <p:txBody>
          <a:bodyPr/>
          <a:lstStyle/>
          <a:p>
            <a:r>
              <a:rPr lang="en-US"/>
              <a:t>Summary: Trauma Informed Victim Interview</a:t>
            </a:r>
          </a:p>
        </p:txBody>
      </p:sp>
      <p:sp>
        <p:nvSpPr>
          <p:cNvPr id="3" name="Content Placeholder 2">
            <a:extLst>
              <a:ext uri="{FF2B5EF4-FFF2-40B4-BE49-F238E27FC236}">
                <a16:creationId xmlns:a16="http://schemas.microsoft.com/office/drawing/2014/main" id="{70336177-9E02-4C80-9D3D-8756829F0279}"/>
              </a:ext>
            </a:extLst>
          </p:cNvPr>
          <p:cNvSpPr>
            <a:spLocks noGrp="1"/>
          </p:cNvSpPr>
          <p:nvPr>
            <p:ph idx="1"/>
          </p:nvPr>
        </p:nvSpPr>
        <p:spPr/>
        <p:txBody>
          <a:bodyPr>
            <a:normAutofit/>
          </a:bodyPr>
          <a:lstStyle/>
          <a:p>
            <a:r>
              <a:rPr lang="en-US" sz="2400" dirty="0"/>
              <a:t>Show compassion and respect.</a:t>
            </a:r>
          </a:p>
          <a:p>
            <a:r>
              <a:rPr lang="en-US" sz="2400" dirty="0"/>
              <a:t>Active listening.</a:t>
            </a:r>
          </a:p>
          <a:p>
            <a:r>
              <a:rPr lang="en-US" sz="2400" dirty="0"/>
              <a:t>Use open-ended questions.</a:t>
            </a:r>
          </a:p>
          <a:p>
            <a:r>
              <a:rPr lang="en-US" sz="2400" dirty="0"/>
              <a:t>Ask about all five senses.</a:t>
            </a:r>
          </a:p>
          <a:p>
            <a:r>
              <a:rPr lang="en-US" sz="2400" dirty="0"/>
              <a:t>Ask about thoughts, feelings, and emotions.</a:t>
            </a:r>
          </a:p>
          <a:p>
            <a:r>
              <a:rPr lang="en-US" sz="2400" dirty="0"/>
              <a:t>Document accurately and thoroughly.</a:t>
            </a:r>
          </a:p>
          <a:p>
            <a:r>
              <a:rPr lang="en-US" sz="2400" dirty="0"/>
              <a:t>Use appropriate case code.</a:t>
            </a:r>
          </a:p>
        </p:txBody>
      </p:sp>
    </p:spTree>
    <p:extLst>
      <p:ext uri="{BB962C8B-B14F-4D97-AF65-F5344CB8AC3E}">
        <p14:creationId xmlns:p14="http://schemas.microsoft.com/office/powerpoint/2010/main" val="1579929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F47BE-CF2E-49D4-B463-CD4F9BA33D6D}"/>
              </a:ext>
            </a:extLst>
          </p:cNvPr>
          <p:cNvSpPr>
            <a:spLocks noGrp="1"/>
          </p:cNvSpPr>
          <p:nvPr>
            <p:ph type="title"/>
          </p:nvPr>
        </p:nvSpPr>
        <p:spPr/>
        <p:txBody>
          <a:bodyPr/>
          <a:lstStyle/>
          <a:p>
            <a:r>
              <a:rPr lang="en-US" dirty="0"/>
              <a:t>Trauma-Informed Interview Best Practices</a:t>
            </a:r>
          </a:p>
        </p:txBody>
      </p:sp>
      <p:sp>
        <p:nvSpPr>
          <p:cNvPr id="3" name="Content Placeholder 2">
            <a:extLst>
              <a:ext uri="{FF2B5EF4-FFF2-40B4-BE49-F238E27FC236}">
                <a16:creationId xmlns:a16="http://schemas.microsoft.com/office/drawing/2014/main" id="{4A2546F0-8886-4DD7-907C-F3467935584D}"/>
              </a:ext>
            </a:extLst>
          </p:cNvPr>
          <p:cNvSpPr>
            <a:spLocks noGrp="1"/>
          </p:cNvSpPr>
          <p:nvPr>
            <p:ph idx="1"/>
          </p:nvPr>
        </p:nvSpPr>
        <p:spPr/>
        <p:txBody>
          <a:bodyPr>
            <a:normAutofit/>
          </a:bodyPr>
          <a:lstStyle/>
          <a:p>
            <a:r>
              <a:rPr lang="en-US" sz="2400"/>
              <a:t>Initial victim interview</a:t>
            </a:r>
          </a:p>
          <a:p>
            <a:r>
              <a:rPr lang="en-US" sz="2400"/>
              <a:t>Detailed follow-up interview</a:t>
            </a:r>
          </a:p>
        </p:txBody>
      </p:sp>
    </p:spTree>
    <p:extLst>
      <p:ext uri="{BB962C8B-B14F-4D97-AF65-F5344CB8AC3E}">
        <p14:creationId xmlns:p14="http://schemas.microsoft.com/office/powerpoint/2010/main" val="480764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6BF97-5BDC-43D4-8DB4-2E3788EC9319}"/>
              </a:ext>
            </a:extLst>
          </p:cNvPr>
          <p:cNvSpPr>
            <a:spLocks noGrp="1"/>
          </p:cNvSpPr>
          <p:nvPr>
            <p:ph type="title"/>
          </p:nvPr>
        </p:nvSpPr>
        <p:spPr>
          <a:xfrm>
            <a:off x="1028700" y="497264"/>
            <a:ext cx="7200900" cy="1485900"/>
          </a:xfrm>
        </p:spPr>
        <p:txBody>
          <a:bodyPr/>
          <a:lstStyle/>
          <a:p>
            <a:r>
              <a:rPr lang="en-US" dirty="0"/>
              <a:t>Trauma-Informed Interview Best Practices</a:t>
            </a:r>
          </a:p>
        </p:txBody>
      </p:sp>
      <p:sp>
        <p:nvSpPr>
          <p:cNvPr id="3" name="Content Placeholder 2">
            <a:extLst>
              <a:ext uri="{FF2B5EF4-FFF2-40B4-BE49-F238E27FC236}">
                <a16:creationId xmlns:a16="http://schemas.microsoft.com/office/drawing/2014/main" id="{45EFF679-C8DB-4E41-AA00-C289BE8A07A1}"/>
              </a:ext>
            </a:extLst>
          </p:cNvPr>
          <p:cNvSpPr>
            <a:spLocks noGrp="1"/>
          </p:cNvSpPr>
          <p:nvPr>
            <p:ph idx="1"/>
          </p:nvPr>
        </p:nvSpPr>
        <p:spPr>
          <a:xfrm>
            <a:off x="1028700" y="2078610"/>
            <a:ext cx="7851349" cy="3581400"/>
          </a:xfrm>
        </p:spPr>
        <p:txBody>
          <a:bodyPr vert="horz" lIns="91440" tIns="45720" rIns="91440" bIns="45720" rtlCol="0" anchor="t">
            <a:noAutofit/>
          </a:bodyPr>
          <a:lstStyle/>
          <a:p>
            <a:pPr marL="383540" indent="-383540"/>
            <a:r>
              <a:rPr lang="en-US" sz="2400" dirty="0">
                <a:solidFill>
                  <a:schemeClr val="tx1"/>
                </a:solidFill>
              </a:rPr>
              <a:t>Use two full sleep cycles as a baseline after the incident to conduct the detailed follow-up interview.</a:t>
            </a:r>
          </a:p>
          <a:p>
            <a:pPr marL="383540" indent="-383540"/>
            <a:r>
              <a:rPr lang="en-US" sz="2400" dirty="0">
                <a:solidFill>
                  <a:schemeClr val="tx1"/>
                </a:solidFill>
              </a:rPr>
              <a:t>With the victim's permission, arrange for an advocate or support person to attend the interview.</a:t>
            </a:r>
          </a:p>
          <a:p>
            <a:pPr marL="383540" indent="-383540"/>
            <a:r>
              <a:rPr lang="en-US" sz="2400" dirty="0">
                <a:solidFill>
                  <a:schemeClr val="tx1"/>
                </a:solidFill>
              </a:rPr>
              <a:t>Work with the victim to identify an interview location that is convenient and comfortable for the victim.</a:t>
            </a:r>
          </a:p>
          <a:p>
            <a:pPr marL="383540" indent="-383540"/>
            <a:r>
              <a:rPr lang="en-US" sz="2400" dirty="0">
                <a:solidFill>
                  <a:schemeClr val="tx1"/>
                </a:solidFill>
              </a:rPr>
              <a:t>Wear attire that will not be perceived as intimidating or threatening by the victim.</a:t>
            </a:r>
          </a:p>
          <a:p>
            <a:pPr marL="383540" indent="-383540"/>
            <a:r>
              <a:rPr lang="en-US" sz="2400" dirty="0">
                <a:solidFill>
                  <a:schemeClr val="tx1"/>
                </a:solidFill>
              </a:rPr>
              <a:t>Provide contact information.</a:t>
            </a:r>
          </a:p>
          <a:p>
            <a:pPr marL="383540" indent="-383540"/>
            <a:r>
              <a:rPr lang="en-US" sz="2400" dirty="0">
                <a:solidFill>
                  <a:schemeClr val="tx1"/>
                </a:solidFill>
              </a:rPr>
              <a:t>Explain next steps and confidentiality.</a:t>
            </a:r>
          </a:p>
          <a:p>
            <a:pPr marL="0" indent="0">
              <a:buNone/>
            </a:pPr>
            <a:endParaRPr lang="en-US" sz="2400" dirty="0">
              <a:solidFill>
                <a:schemeClr val="tx1"/>
              </a:solidFill>
            </a:endParaRPr>
          </a:p>
        </p:txBody>
      </p:sp>
    </p:spTree>
    <p:extLst>
      <p:ext uri="{BB962C8B-B14F-4D97-AF65-F5344CB8AC3E}">
        <p14:creationId xmlns:p14="http://schemas.microsoft.com/office/powerpoint/2010/main" val="2877131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449BC34D-9C23-4D6D-8213-1F471AF85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4643" y="744469"/>
            <a:ext cx="8005589" cy="5349671"/>
            <a:chOff x="752858" y="744469"/>
            <a:chExt cx="10674117" cy="5349671"/>
          </a:xfrm>
        </p:grpSpPr>
        <p:sp>
          <p:nvSpPr>
            <p:cNvPr id="24" name="Freeform 6">
              <a:extLst>
                <a:ext uri="{FF2B5EF4-FFF2-40B4-BE49-F238E27FC236}">
                  <a16:creationId xmlns:a16="http://schemas.microsoft.com/office/drawing/2014/main" id="{FA0F5D6C-5025-4D7E-82DD-C2C6FDA1E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25" name="Freeform 6">
              <a:extLst>
                <a:ext uri="{FF2B5EF4-FFF2-40B4-BE49-F238E27FC236}">
                  <a16:creationId xmlns:a16="http://schemas.microsoft.com/office/drawing/2014/main" id="{E2AF2C17-4AB4-4402-B84B-129EF95D1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27" name="Rectangle 26">
            <a:extLst>
              <a:ext uri="{FF2B5EF4-FFF2-40B4-BE49-F238E27FC236}">
                <a16:creationId xmlns:a16="http://schemas.microsoft.com/office/drawing/2014/main" id="{1F9A0C1C-8ABC-401B-8FE9-AC9327C4C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16F640-A589-40DA-9977-F37DF60F9BB6}"/>
              </a:ext>
            </a:extLst>
          </p:cNvPr>
          <p:cNvSpPr>
            <a:spLocks noGrp="1"/>
          </p:cNvSpPr>
          <p:nvPr>
            <p:ph type="title"/>
          </p:nvPr>
        </p:nvSpPr>
        <p:spPr>
          <a:xfrm>
            <a:off x="6227152" y="1742527"/>
            <a:ext cx="2516957" cy="3278800"/>
          </a:xfrm>
        </p:spPr>
        <p:txBody>
          <a:bodyPr vert="horz" lIns="91440" tIns="45720" rIns="91440" bIns="45720" rtlCol="0" anchor="b">
            <a:normAutofit/>
          </a:bodyPr>
          <a:lstStyle/>
          <a:p>
            <a:pPr algn="ctr" defTabSz="914400"/>
            <a:r>
              <a:rPr lang="en-US" sz="3300" cap="all"/>
              <a:t>Sexual Assault Response Policy and Training Content Guidelines</a:t>
            </a:r>
          </a:p>
        </p:txBody>
      </p:sp>
      <p:sp>
        <p:nvSpPr>
          <p:cNvPr id="29" name="Freeform 6">
            <a:extLst>
              <a:ext uri="{FF2B5EF4-FFF2-40B4-BE49-F238E27FC236}">
                <a16:creationId xmlns:a16="http://schemas.microsoft.com/office/drawing/2014/main" id="{BA5783C3-2F96-40A7-A24F-30CB07AA3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486872" y="634028"/>
            <a:ext cx="2456751"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31" name="Freeform 6">
            <a:extLst>
              <a:ext uri="{FF2B5EF4-FFF2-40B4-BE49-F238E27FC236}">
                <a16:creationId xmlns:a16="http://schemas.microsoft.com/office/drawing/2014/main" id="{A9D08DBA-0326-4C4E-ACFB-576F3ABDD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371002" y="2016617"/>
            <a:ext cx="2456260"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pic>
        <p:nvPicPr>
          <p:cNvPr id="5" name="Content Placeholder 4" descr="A screenshot of a social media post&#10;&#10;Description automatically generated">
            <a:extLst>
              <a:ext uri="{FF2B5EF4-FFF2-40B4-BE49-F238E27FC236}">
                <a16:creationId xmlns:a16="http://schemas.microsoft.com/office/drawing/2014/main" id="{3C5C77F7-41B7-48CF-B761-1A59ACC486A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66434" y="1340841"/>
            <a:ext cx="3380081" cy="43755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a:extLst>
              <a:ext uri="{FF2B5EF4-FFF2-40B4-BE49-F238E27FC236}">
                <a16:creationId xmlns:a16="http://schemas.microsoft.com/office/drawing/2014/main" id="{4FED4F1C-C84E-48AC-ACEE-CD817EA2A3C4}"/>
              </a:ext>
            </a:extLst>
          </p:cNvPr>
          <p:cNvSpPr txBox="1"/>
          <p:nvPr/>
        </p:nvSpPr>
        <p:spPr>
          <a:xfrm>
            <a:off x="265862" y="6493798"/>
            <a:ext cx="8666540" cy="338554"/>
          </a:xfrm>
          <a:prstGeom prst="rect">
            <a:avLst/>
          </a:prstGeom>
          <a:noFill/>
        </p:spPr>
        <p:txBody>
          <a:bodyPr wrap="none" rtlCol="0">
            <a:spAutoFit/>
          </a:bodyPr>
          <a:lstStyle/>
          <a:p>
            <a:r>
              <a:rPr lang="en-US" sz="1600" dirty="0">
                <a:hlinkClick r:id="rId3"/>
              </a:rPr>
              <a:t>https://www.theiacp.org/resources/sexual-assault-response-policy-and-training-content-guidelines</a:t>
            </a:r>
            <a:endParaRPr lang="en-US" sz="1600" dirty="0"/>
          </a:p>
        </p:txBody>
      </p:sp>
    </p:spTree>
    <p:extLst>
      <p:ext uri="{BB962C8B-B14F-4D97-AF65-F5344CB8AC3E}">
        <p14:creationId xmlns:p14="http://schemas.microsoft.com/office/powerpoint/2010/main" val="3394920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F47BE-CF2E-49D4-B463-CD4F9BA33D6D}"/>
              </a:ext>
            </a:extLst>
          </p:cNvPr>
          <p:cNvSpPr>
            <a:spLocks noGrp="1"/>
          </p:cNvSpPr>
          <p:nvPr>
            <p:ph type="title"/>
          </p:nvPr>
        </p:nvSpPr>
        <p:spPr/>
        <p:txBody>
          <a:bodyPr/>
          <a:lstStyle/>
          <a:p>
            <a:r>
              <a:rPr lang="en-US" dirty="0"/>
              <a:t>Trauma-Informed Interview Best Practices</a:t>
            </a:r>
          </a:p>
        </p:txBody>
      </p:sp>
      <p:sp>
        <p:nvSpPr>
          <p:cNvPr id="3" name="Content Placeholder 2">
            <a:extLst>
              <a:ext uri="{FF2B5EF4-FFF2-40B4-BE49-F238E27FC236}">
                <a16:creationId xmlns:a16="http://schemas.microsoft.com/office/drawing/2014/main" id="{4A2546F0-8886-4DD7-907C-F3467935584D}"/>
              </a:ext>
            </a:extLst>
          </p:cNvPr>
          <p:cNvSpPr>
            <a:spLocks noGrp="1"/>
          </p:cNvSpPr>
          <p:nvPr>
            <p:ph idx="1"/>
          </p:nvPr>
        </p:nvSpPr>
        <p:spPr/>
        <p:txBody>
          <a:bodyPr>
            <a:normAutofit/>
          </a:bodyPr>
          <a:lstStyle/>
          <a:p>
            <a:r>
              <a:rPr lang="en-US" sz="2400" dirty="0"/>
              <a:t>Express compassion.</a:t>
            </a:r>
          </a:p>
          <a:p>
            <a:r>
              <a:rPr lang="en-US" sz="2400" dirty="0"/>
              <a:t>Use open-ended questions.</a:t>
            </a:r>
          </a:p>
          <a:p>
            <a:r>
              <a:rPr lang="en-US" sz="2400" dirty="0"/>
              <a:t>Listen.</a:t>
            </a:r>
          </a:p>
          <a:p>
            <a:r>
              <a:rPr lang="en-US" sz="2400" dirty="0"/>
              <a:t>Do not interrupt.</a:t>
            </a:r>
          </a:p>
        </p:txBody>
      </p:sp>
    </p:spTree>
    <p:extLst>
      <p:ext uri="{BB962C8B-B14F-4D97-AF65-F5344CB8AC3E}">
        <p14:creationId xmlns:p14="http://schemas.microsoft.com/office/powerpoint/2010/main" val="4083301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CA279-5025-464E-B15C-9D8E888245E9}"/>
              </a:ext>
            </a:extLst>
          </p:cNvPr>
          <p:cNvSpPr>
            <a:spLocks noGrp="1"/>
          </p:cNvSpPr>
          <p:nvPr>
            <p:ph type="title"/>
          </p:nvPr>
        </p:nvSpPr>
        <p:spPr/>
        <p:txBody>
          <a:bodyPr/>
          <a:lstStyle/>
          <a:p>
            <a:r>
              <a:rPr lang="en-US" dirty="0"/>
              <a:t>Trauma-Informed Interview Best Practices</a:t>
            </a:r>
            <a:endParaRPr lang="en-US" dirty="0">
              <a:solidFill>
                <a:srgbClr val="FF0000"/>
              </a:solidFill>
            </a:endParaRPr>
          </a:p>
        </p:txBody>
      </p:sp>
      <p:sp>
        <p:nvSpPr>
          <p:cNvPr id="3" name="Content Placeholder 2">
            <a:extLst>
              <a:ext uri="{FF2B5EF4-FFF2-40B4-BE49-F238E27FC236}">
                <a16:creationId xmlns:a16="http://schemas.microsoft.com/office/drawing/2014/main" id="{69E80B5F-3A04-4FA4-85D4-FF0DB8BD2750}"/>
              </a:ext>
            </a:extLst>
          </p:cNvPr>
          <p:cNvSpPr>
            <a:spLocks noGrp="1"/>
          </p:cNvSpPr>
          <p:nvPr>
            <p:ph idx="1"/>
          </p:nvPr>
        </p:nvSpPr>
        <p:spPr/>
        <p:txBody>
          <a:bodyPr vert="horz" lIns="91440" tIns="45720" rIns="91440" bIns="45720" rtlCol="0" anchor="t">
            <a:normAutofit/>
          </a:bodyPr>
          <a:lstStyle/>
          <a:p>
            <a:pPr marL="383540" indent="-383540"/>
            <a:r>
              <a:rPr lang="en-US" sz="2400">
                <a:solidFill>
                  <a:schemeClr val="tx1"/>
                </a:solidFill>
              </a:rPr>
              <a:t>“I’m sorry this happened to you.”</a:t>
            </a:r>
            <a:endParaRPr lang="en-US" sz="1800">
              <a:solidFill>
                <a:schemeClr val="tx1"/>
              </a:solidFill>
            </a:endParaRPr>
          </a:p>
          <a:p>
            <a:pPr marL="383540" indent="-383540"/>
            <a:r>
              <a:rPr lang="en-US" sz="2400">
                <a:solidFill>
                  <a:schemeClr val="tx1"/>
                </a:solidFill>
              </a:rPr>
              <a:t>"This is not your fault."</a:t>
            </a:r>
          </a:p>
          <a:p>
            <a:pPr marL="383540" indent="-383540"/>
            <a:r>
              <a:rPr lang="en-US" sz="2400">
                <a:solidFill>
                  <a:schemeClr val="tx1"/>
                </a:solidFill>
              </a:rPr>
              <a:t>“You are not alone, how can we help you?”</a:t>
            </a:r>
          </a:p>
          <a:p>
            <a:pPr marL="383540" indent="-383540"/>
            <a:r>
              <a:rPr lang="en-US" sz="2400">
                <a:solidFill>
                  <a:schemeClr val="tx1"/>
                </a:solidFill>
              </a:rPr>
              <a:t>“Your health and safety are our priority."</a:t>
            </a:r>
          </a:p>
        </p:txBody>
      </p:sp>
    </p:spTree>
    <p:extLst>
      <p:ext uri="{BB962C8B-B14F-4D97-AF65-F5344CB8AC3E}">
        <p14:creationId xmlns:p14="http://schemas.microsoft.com/office/powerpoint/2010/main" val="1432890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F47BE-CF2E-49D4-B463-CD4F9BA33D6D}"/>
              </a:ext>
            </a:extLst>
          </p:cNvPr>
          <p:cNvSpPr>
            <a:spLocks noGrp="1"/>
          </p:cNvSpPr>
          <p:nvPr>
            <p:ph type="title"/>
          </p:nvPr>
        </p:nvSpPr>
        <p:spPr/>
        <p:txBody>
          <a:bodyPr>
            <a:normAutofit/>
          </a:bodyPr>
          <a:lstStyle/>
          <a:p>
            <a:r>
              <a:rPr lang="en-US" dirty="0"/>
              <a:t>Trauma-Informed Interview Best Practices</a:t>
            </a:r>
          </a:p>
        </p:txBody>
      </p:sp>
      <p:sp>
        <p:nvSpPr>
          <p:cNvPr id="3" name="Content Placeholder 2">
            <a:extLst>
              <a:ext uri="{FF2B5EF4-FFF2-40B4-BE49-F238E27FC236}">
                <a16:creationId xmlns:a16="http://schemas.microsoft.com/office/drawing/2014/main" id="{4A2546F0-8886-4DD7-907C-F3467935584D}"/>
              </a:ext>
            </a:extLst>
          </p:cNvPr>
          <p:cNvSpPr>
            <a:spLocks noGrp="1"/>
          </p:cNvSpPr>
          <p:nvPr>
            <p:ph idx="1"/>
          </p:nvPr>
        </p:nvSpPr>
        <p:spPr/>
        <p:txBody>
          <a:bodyPr vert="horz" lIns="91440" tIns="45720" rIns="91440" bIns="45720" rtlCol="0" anchor="t">
            <a:normAutofit/>
          </a:bodyPr>
          <a:lstStyle/>
          <a:p>
            <a:pPr marL="383540" indent="-383540"/>
            <a:r>
              <a:rPr lang="en-US" sz="2400" dirty="0">
                <a:solidFill>
                  <a:schemeClr val="tx1"/>
                </a:solidFill>
              </a:rPr>
              <a:t>“Where would you like to start?”</a:t>
            </a:r>
            <a:endParaRPr lang="en-US" dirty="0">
              <a:solidFill>
                <a:schemeClr val="tx1"/>
              </a:solidFill>
            </a:endParaRPr>
          </a:p>
          <a:p>
            <a:pPr marL="383540" indent="-383540"/>
            <a:r>
              <a:rPr lang="en-US" sz="2400" dirty="0">
                <a:solidFill>
                  <a:schemeClr val="tx1"/>
                </a:solidFill>
              </a:rPr>
              <a:t>“What are you able to tell me about your experience?”</a:t>
            </a:r>
          </a:p>
          <a:p>
            <a:pPr marL="383540" indent="-383540"/>
            <a:r>
              <a:rPr lang="en-US" sz="2400" dirty="0">
                <a:solidFill>
                  <a:schemeClr val="tx1"/>
                </a:solidFill>
              </a:rPr>
              <a:t>Allow for an uninterrupted narrative.</a:t>
            </a:r>
          </a:p>
          <a:p>
            <a:pPr marL="383540" indent="-383540"/>
            <a:r>
              <a:rPr lang="en-US" sz="2400" dirty="0">
                <a:solidFill>
                  <a:schemeClr val="tx1"/>
                </a:solidFill>
              </a:rPr>
              <a:t>Wait until after the narrative to ask clarifying questions.</a:t>
            </a:r>
          </a:p>
          <a:p>
            <a:pPr marL="383540" indent="-383540"/>
            <a:r>
              <a:rPr lang="en-US" sz="2400" dirty="0">
                <a:solidFill>
                  <a:schemeClr val="tx1"/>
                </a:solidFill>
              </a:rPr>
              <a:t>Use the victim’s words or descriptions.</a:t>
            </a:r>
          </a:p>
        </p:txBody>
      </p:sp>
    </p:spTree>
    <p:extLst>
      <p:ext uri="{BB962C8B-B14F-4D97-AF65-F5344CB8AC3E}">
        <p14:creationId xmlns:p14="http://schemas.microsoft.com/office/powerpoint/2010/main" val="2676083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CDCD4-3ADE-44C7-A27E-E826A8C5406F}"/>
              </a:ext>
            </a:extLst>
          </p:cNvPr>
          <p:cNvSpPr>
            <a:spLocks noGrp="1"/>
          </p:cNvSpPr>
          <p:nvPr>
            <p:ph type="title"/>
          </p:nvPr>
        </p:nvSpPr>
        <p:spPr>
          <a:xfrm>
            <a:off x="1028699" y="685800"/>
            <a:ext cx="7744597" cy="1485900"/>
          </a:xfrm>
        </p:spPr>
        <p:txBody>
          <a:bodyPr/>
          <a:lstStyle/>
          <a:p>
            <a:r>
              <a:rPr lang="en-US" dirty="0"/>
              <a:t>Trauma-Informed Interview Best Practices</a:t>
            </a:r>
          </a:p>
        </p:txBody>
      </p:sp>
      <p:sp>
        <p:nvSpPr>
          <p:cNvPr id="3" name="Content Placeholder 2">
            <a:extLst>
              <a:ext uri="{FF2B5EF4-FFF2-40B4-BE49-F238E27FC236}">
                <a16:creationId xmlns:a16="http://schemas.microsoft.com/office/drawing/2014/main" id="{F2B0656C-3F62-4CC4-8E22-1771377F9A51}"/>
              </a:ext>
            </a:extLst>
          </p:cNvPr>
          <p:cNvSpPr>
            <a:spLocks noGrp="1"/>
          </p:cNvSpPr>
          <p:nvPr>
            <p:ph idx="1"/>
          </p:nvPr>
        </p:nvSpPr>
        <p:spPr/>
        <p:txBody>
          <a:bodyPr>
            <a:normAutofit/>
          </a:bodyPr>
          <a:lstStyle/>
          <a:p>
            <a:pPr marL="0" indent="0">
              <a:buNone/>
            </a:pPr>
            <a:r>
              <a:rPr lang="en-US" sz="2800" b="1" u="sng"/>
              <a:t>AVOID</a:t>
            </a:r>
            <a:r>
              <a:rPr lang="en-US" sz="2800"/>
              <a:t> the following:</a:t>
            </a:r>
          </a:p>
          <a:p>
            <a:pPr lvl="0"/>
            <a:r>
              <a:rPr lang="en-US" sz="2800"/>
              <a:t>Questions that start with “why”</a:t>
            </a:r>
          </a:p>
          <a:p>
            <a:pPr lvl="0"/>
            <a:r>
              <a:rPr lang="en-US" sz="2800"/>
              <a:t>Directives such as “explain to me…”</a:t>
            </a:r>
          </a:p>
          <a:p>
            <a:pPr lvl="0"/>
            <a:r>
              <a:rPr lang="en-US" sz="2800"/>
              <a:t>Requests for a chronological account with prompts such as “and then what happened?” </a:t>
            </a:r>
          </a:p>
        </p:txBody>
      </p:sp>
    </p:spTree>
    <p:extLst>
      <p:ext uri="{BB962C8B-B14F-4D97-AF65-F5344CB8AC3E}">
        <p14:creationId xmlns:p14="http://schemas.microsoft.com/office/powerpoint/2010/main" val="13105245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6B8E9F8F0BF2B409B5F72EEC97C823D" ma:contentTypeVersion="12" ma:contentTypeDescription="Create a new document." ma:contentTypeScope="" ma:versionID="88b9f391ac73cb7914b8c446c1db2f0f">
  <xsd:schema xmlns:xsd="http://www.w3.org/2001/XMLSchema" xmlns:xs="http://www.w3.org/2001/XMLSchema" xmlns:p="http://schemas.microsoft.com/office/2006/metadata/properties" xmlns:ns2="ee644cae-3b39-4820-88a4-d5af14ee9eed" xmlns:ns3="9ce626ec-1e48-409f-bbc6-42def81ec723" targetNamespace="http://schemas.microsoft.com/office/2006/metadata/properties" ma:root="true" ma:fieldsID="980332a8fc877392af168a89adab6aec" ns2:_="" ns3:_="">
    <xsd:import namespace="ee644cae-3b39-4820-88a4-d5af14ee9eed"/>
    <xsd:import namespace="9ce626ec-1e48-409f-bbc6-42def81ec723"/>
    <xsd:element name="properties">
      <xsd:complexType>
        <xsd:sequence>
          <xsd:element name="documentManagement">
            <xsd:complexType>
              <xsd:all>
                <xsd:element ref="ns2:MediaServiceMetadata" minOccurs="0"/>
                <xsd:element ref="ns2:MediaServiceFastMetadata" minOccurs="0"/>
                <xsd:element ref="ns2:MediaServiceEventHashCode" minOccurs="0"/>
                <xsd:element ref="ns2:MediaServiceGenerationTime"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644cae-3b39-4820-88a4-d5af14ee9e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ce626ec-1e48-409f-bbc6-42def81ec72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C879AE2-510F-406D-936E-B80AA19D2A12}">
  <ds:schemaRefs>
    <ds:schemaRef ds:uri="9ce626ec-1e48-409f-bbc6-42def81ec723"/>
    <ds:schemaRef ds:uri="ee644cae-3b39-4820-88a4-d5af14ee9ee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B01144F-66DA-4965-B0FD-7E6FD42EA580}">
  <ds:schemaRefs>
    <ds:schemaRef ds:uri="http://schemas.microsoft.com/sharepoint/v3/contenttype/forms"/>
  </ds:schemaRefs>
</ds:datastoreItem>
</file>

<file path=customXml/itemProps3.xml><?xml version="1.0" encoding="utf-8"?>
<ds:datastoreItem xmlns:ds="http://schemas.openxmlformats.org/officeDocument/2006/customXml" ds:itemID="{A2813A97-7277-45F5-AF24-A9D1EDD90153}">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481</TotalTime>
  <Words>1433</Words>
  <Application>Microsoft Office PowerPoint</Application>
  <PresentationFormat>On-screen Show (4:3)</PresentationFormat>
  <Paragraphs>165</Paragraphs>
  <Slides>27</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Arial Narrow</vt:lpstr>
      <vt:lpstr>Calibri</vt:lpstr>
      <vt:lpstr>Franklin Gothic Book</vt:lpstr>
      <vt:lpstr>Wingdings</vt:lpstr>
      <vt:lpstr>Crop</vt:lpstr>
      <vt:lpstr>Trauma Informed Victim Interview</vt:lpstr>
      <vt:lpstr>Objective</vt:lpstr>
      <vt:lpstr>Trauma-Informed Interview Best Practices</vt:lpstr>
      <vt:lpstr>Trauma-Informed Interview Best Practices</vt:lpstr>
      <vt:lpstr>Sexual Assault Response Policy and Training Content Guidelines</vt:lpstr>
      <vt:lpstr>Trauma-Informed Interview Best Practices</vt:lpstr>
      <vt:lpstr>Trauma-Informed Interview Best Practices</vt:lpstr>
      <vt:lpstr>Trauma-Informed Interview Best Practices</vt:lpstr>
      <vt:lpstr>Trauma-Informed Interview Best Practices</vt:lpstr>
      <vt:lpstr>Trauma-Informed Interview Best Practices</vt:lpstr>
      <vt:lpstr>   </vt:lpstr>
      <vt:lpstr>Trauma-Informed Interview Best Practices </vt:lpstr>
      <vt:lpstr>PowerPoint Presentation</vt:lpstr>
      <vt:lpstr>PowerPoint Presentation</vt:lpstr>
      <vt:lpstr>Report Writing</vt:lpstr>
      <vt:lpstr>Report Should Include:</vt:lpstr>
      <vt:lpstr>Document What the Victim Says</vt:lpstr>
      <vt:lpstr>Reports Should NOT Include:</vt:lpstr>
      <vt:lpstr>Words/Phrases Carry Meaning</vt:lpstr>
      <vt:lpstr>IACP Report writing checklists</vt:lpstr>
      <vt:lpstr>2013 FBI UCR Definition for Rape</vt:lpstr>
      <vt:lpstr>Case Coding</vt:lpstr>
      <vt:lpstr>Unfounded Crime Reports</vt:lpstr>
      <vt:lpstr>Unfounded Reports: Baseless</vt:lpstr>
      <vt:lpstr>Unfounded Reports: False</vt:lpstr>
      <vt:lpstr>Unfounded Reports: False</vt:lpstr>
      <vt:lpstr>Summary: Trauma Informed Victim Interview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Trauma Informed Victim Interview</dc:title>
  <dc:creator>Rachel Apfelbaum</dc:creator>
  <cp:lastModifiedBy>Rachel Apfelbaum</cp:lastModifiedBy>
  <cp:revision>5</cp:revision>
  <dcterms:created xsi:type="dcterms:W3CDTF">2020-06-01T01:08:03Z</dcterms:created>
  <dcterms:modified xsi:type="dcterms:W3CDTF">2021-01-17T22:26:45Z</dcterms:modified>
</cp:coreProperties>
</file>