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notesMasterIdLst>
    <p:notesMasterId r:id="rId17"/>
  </p:notesMasterIdLst>
  <p:sldIdLst>
    <p:sldId id="256" r:id="rId6"/>
    <p:sldId id="273" r:id="rId7"/>
    <p:sldId id="437" r:id="rId8"/>
    <p:sldId id="438" r:id="rId9"/>
    <p:sldId id="439" r:id="rId10"/>
    <p:sldId id="440" r:id="rId11"/>
    <p:sldId id="441" r:id="rId12"/>
    <p:sldId id="442" r:id="rId13"/>
    <p:sldId id="443" r:id="rId14"/>
    <p:sldId id="444" r:id="rId15"/>
    <p:sldId id="282"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my Durall" initials="AD" lastIdx="3" clrIdx="0">
    <p:extLst>
      <p:ext uri="{19B8F6BF-5375-455C-9EA6-DF929625EA0E}">
        <p15:presenceInfo xmlns:p15="http://schemas.microsoft.com/office/powerpoint/2012/main" userId="S::durall@theiacp.org::85a86360-3bb1-4943-b7cc-bba19a44702b" providerId="AD"/>
      </p:ext>
    </p:extLst>
  </p:cmAuthor>
  <p:cmAuthor id="2" name="Heather Dooley" initials="HD" lastIdx="15" clrIdx="1">
    <p:extLst>
      <p:ext uri="{19B8F6BF-5375-455C-9EA6-DF929625EA0E}">
        <p15:presenceInfo xmlns:p15="http://schemas.microsoft.com/office/powerpoint/2012/main" userId="S::dooley@theiacp.org::04346936-7b3c-49c4-95b1-3252321ac9f4" providerId="AD"/>
      </p:ext>
    </p:extLst>
  </p:cmAuthor>
  <p:cmAuthor id="3" name="Katie Rossomondo" initials="KR" lastIdx="2" clrIdx="2">
    <p:extLst>
      <p:ext uri="{19B8F6BF-5375-455C-9EA6-DF929625EA0E}">
        <p15:presenceInfo xmlns:p15="http://schemas.microsoft.com/office/powerpoint/2012/main" userId="S::Rossomondo@theiacp.org::832db871-0750-4014-8bd2-20618d7b3446" providerId="AD"/>
      </p:ext>
    </p:extLst>
  </p:cmAuthor>
  <p:cmAuthor id="4" name="Satinsky, Jordan" initials="SJ" lastIdx="3" clrIdx="3">
    <p:extLst>
      <p:ext uri="{19B8F6BF-5375-455C-9EA6-DF929625EA0E}">
        <p15:presenceInfo xmlns:p15="http://schemas.microsoft.com/office/powerpoint/2012/main" userId="S::satinj@MontgomeryCountyMD.gov::4b4f40b8-c8b7-4e52-af21-f6e965d73cce" providerId="AD"/>
      </p:ext>
    </p:extLst>
  </p:cmAuthor>
  <p:cmAuthor id="5" name="Aviva Kurash" initials="AK" lastIdx="3" clrIdx="4">
    <p:extLst>
      <p:ext uri="{19B8F6BF-5375-455C-9EA6-DF929625EA0E}">
        <p15:presenceInfo xmlns:p15="http://schemas.microsoft.com/office/powerpoint/2012/main" userId="S::kurasha@theiacp.org::8c9efa14-11a7-4d6e-8aa7-0ba54f11cfc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5E9C353-975D-451B-8EF7-22A23EA40046}" v="1" dt="2022-06-29T16:58:40.16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57022" autoAdjust="0"/>
  </p:normalViewPr>
  <p:slideViewPr>
    <p:cSldViewPr snapToGrid="0">
      <p:cViewPr varScale="1">
        <p:scale>
          <a:sx n="63" d="100"/>
          <a:sy n="63" d="100"/>
        </p:scale>
        <p:origin x="2430" y="66"/>
      </p:cViewPr>
      <p:guideLst/>
    </p:cSldViewPr>
  </p:slideViewPr>
  <p:notesTextViewPr>
    <p:cViewPr>
      <p:scale>
        <a:sx n="1" d="1"/>
        <a:sy n="1" d="1"/>
      </p:scale>
      <p:origin x="0" y="0"/>
    </p:cViewPr>
  </p:notesTextViewPr>
  <p:notesViewPr>
    <p:cSldViewPr snapToGrid="0">
      <p:cViewPr varScale="1">
        <p:scale>
          <a:sx n="55" d="100"/>
          <a:sy n="55" d="100"/>
        </p:scale>
        <p:origin x="2880" y="-49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23" Type="http://schemas.microsoft.com/office/2015/10/relationships/revisionInfo" Target="revisionInfo.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A74C849-8616-4B3D-9A4A-F6D40E1B4DA7}" type="doc">
      <dgm:prSet loTypeId="urn:microsoft.com/office/officeart/2005/8/layout/default" loCatId="list" qsTypeId="urn:microsoft.com/office/officeart/2005/8/quickstyle/3d3" qsCatId="3D" csTypeId="urn:microsoft.com/office/officeart/2005/8/colors/accent3_2" csCatId="accent3" phldr="1"/>
      <dgm:spPr/>
      <dgm:t>
        <a:bodyPr/>
        <a:lstStyle/>
        <a:p>
          <a:endParaRPr lang="en-US"/>
        </a:p>
      </dgm:t>
    </dgm:pt>
    <dgm:pt modelId="{F7D8FC8E-8725-445B-B746-142D2EC1645A}">
      <dgm:prSet phldrT="[Text]" custT="1"/>
      <dgm:spPr>
        <a:solidFill>
          <a:schemeClr val="accent2"/>
        </a:solidFill>
      </dgm:spPr>
      <dgm:t>
        <a:bodyPr/>
        <a:lstStyle/>
        <a:p>
          <a:r>
            <a:rPr lang="en-US" sz="3200" dirty="0">
              <a:solidFill>
                <a:schemeClr val="tx1"/>
              </a:solidFill>
            </a:rPr>
            <a:t>Safety</a:t>
          </a:r>
        </a:p>
      </dgm:t>
    </dgm:pt>
    <dgm:pt modelId="{B3EC3055-61EE-4EE9-BC39-8D2038489090}" type="parTrans" cxnId="{318BCCB7-34AC-4070-B102-0895BEFC83DC}">
      <dgm:prSet/>
      <dgm:spPr/>
      <dgm:t>
        <a:bodyPr/>
        <a:lstStyle/>
        <a:p>
          <a:endParaRPr lang="en-US"/>
        </a:p>
      </dgm:t>
    </dgm:pt>
    <dgm:pt modelId="{D917C134-8C38-4258-86DE-3BFC90D931F4}" type="sibTrans" cxnId="{318BCCB7-34AC-4070-B102-0895BEFC83DC}">
      <dgm:prSet/>
      <dgm:spPr/>
      <dgm:t>
        <a:bodyPr/>
        <a:lstStyle/>
        <a:p>
          <a:endParaRPr lang="en-US"/>
        </a:p>
      </dgm:t>
    </dgm:pt>
    <dgm:pt modelId="{E8575D84-93A8-4829-99EE-1F56DAF68DAE}">
      <dgm:prSet phldrT="[Text]" custT="1"/>
      <dgm:spPr>
        <a:solidFill>
          <a:schemeClr val="accent1"/>
        </a:solidFill>
      </dgm:spPr>
      <dgm:t>
        <a:bodyPr/>
        <a:lstStyle/>
        <a:p>
          <a:r>
            <a:rPr lang="en-US" sz="3200" dirty="0">
              <a:solidFill>
                <a:schemeClr val="tx1"/>
              </a:solidFill>
            </a:rPr>
            <a:t>Support</a:t>
          </a:r>
        </a:p>
      </dgm:t>
    </dgm:pt>
    <dgm:pt modelId="{5AF9325D-F52E-49C2-BC4B-63E0754E83D9}" type="parTrans" cxnId="{AEDC7896-01AC-4424-9341-072EF5F007DE}">
      <dgm:prSet/>
      <dgm:spPr/>
      <dgm:t>
        <a:bodyPr/>
        <a:lstStyle/>
        <a:p>
          <a:endParaRPr lang="en-US"/>
        </a:p>
      </dgm:t>
    </dgm:pt>
    <dgm:pt modelId="{C9EE273E-05A2-4DF0-ADFB-C3A826EA3739}" type="sibTrans" cxnId="{AEDC7896-01AC-4424-9341-072EF5F007DE}">
      <dgm:prSet/>
      <dgm:spPr/>
      <dgm:t>
        <a:bodyPr/>
        <a:lstStyle/>
        <a:p>
          <a:endParaRPr lang="en-US"/>
        </a:p>
      </dgm:t>
    </dgm:pt>
    <dgm:pt modelId="{07D15EEB-C2C6-4517-9044-00823294FBCB}">
      <dgm:prSet phldrT="[Text]" custT="1"/>
      <dgm:spPr>
        <a:solidFill>
          <a:schemeClr val="accent2"/>
        </a:solidFill>
      </dgm:spPr>
      <dgm:t>
        <a:bodyPr/>
        <a:lstStyle/>
        <a:p>
          <a:r>
            <a:rPr lang="en-US" sz="3200" dirty="0">
              <a:solidFill>
                <a:schemeClr val="tx1"/>
              </a:solidFill>
            </a:rPr>
            <a:t>Information</a:t>
          </a:r>
        </a:p>
      </dgm:t>
    </dgm:pt>
    <dgm:pt modelId="{3B044E43-7DFD-4D35-893F-4A84A52A1DC3}" type="parTrans" cxnId="{EC0613A9-99B3-4D0E-B49B-96FA10D88480}">
      <dgm:prSet/>
      <dgm:spPr/>
      <dgm:t>
        <a:bodyPr/>
        <a:lstStyle/>
        <a:p>
          <a:endParaRPr lang="en-US"/>
        </a:p>
      </dgm:t>
    </dgm:pt>
    <dgm:pt modelId="{0DAF88C9-A638-4FF1-839D-4E0F965A3572}" type="sibTrans" cxnId="{EC0613A9-99B3-4D0E-B49B-96FA10D88480}">
      <dgm:prSet/>
      <dgm:spPr/>
      <dgm:t>
        <a:bodyPr/>
        <a:lstStyle/>
        <a:p>
          <a:endParaRPr lang="en-US"/>
        </a:p>
      </dgm:t>
    </dgm:pt>
    <dgm:pt modelId="{C793BE9E-0501-4165-9A90-9DCFA5B07E1C}">
      <dgm:prSet phldrT="[Text]" custT="1"/>
      <dgm:spPr>
        <a:solidFill>
          <a:schemeClr val="accent1"/>
        </a:solidFill>
      </dgm:spPr>
      <dgm:t>
        <a:bodyPr/>
        <a:lstStyle/>
        <a:p>
          <a:r>
            <a:rPr lang="en-US" sz="3200" dirty="0">
              <a:solidFill>
                <a:schemeClr val="tx1"/>
              </a:solidFill>
            </a:rPr>
            <a:t>Access</a:t>
          </a:r>
        </a:p>
      </dgm:t>
    </dgm:pt>
    <dgm:pt modelId="{00663A72-0CAF-42D3-AF55-FF0CB39B7613}" type="parTrans" cxnId="{5DBA99E5-E8F7-4EC6-A507-B3511EF5C4E9}">
      <dgm:prSet/>
      <dgm:spPr/>
      <dgm:t>
        <a:bodyPr/>
        <a:lstStyle/>
        <a:p>
          <a:endParaRPr lang="en-US"/>
        </a:p>
      </dgm:t>
    </dgm:pt>
    <dgm:pt modelId="{789E9380-942C-4139-BB1C-86CF2871DAC2}" type="sibTrans" cxnId="{5DBA99E5-E8F7-4EC6-A507-B3511EF5C4E9}">
      <dgm:prSet/>
      <dgm:spPr/>
      <dgm:t>
        <a:bodyPr/>
        <a:lstStyle/>
        <a:p>
          <a:endParaRPr lang="en-US"/>
        </a:p>
      </dgm:t>
    </dgm:pt>
    <dgm:pt modelId="{B7BDFAC3-F11E-4FEB-9BE6-5E28BA5DF524}">
      <dgm:prSet custT="1"/>
      <dgm:spPr>
        <a:solidFill>
          <a:schemeClr val="accent2"/>
        </a:solidFill>
      </dgm:spPr>
      <dgm:t>
        <a:bodyPr/>
        <a:lstStyle/>
        <a:p>
          <a:r>
            <a:rPr lang="en-US" sz="3200" dirty="0">
              <a:solidFill>
                <a:schemeClr val="tx1"/>
              </a:solidFill>
            </a:rPr>
            <a:t>Continuity</a:t>
          </a:r>
        </a:p>
      </dgm:t>
    </dgm:pt>
    <dgm:pt modelId="{E957D5F0-1327-4075-98ED-0F8992E27FED}" type="parTrans" cxnId="{87FCD74E-E784-4CA0-B195-9CBC18A97FDC}">
      <dgm:prSet/>
      <dgm:spPr/>
      <dgm:t>
        <a:bodyPr/>
        <a:lstStyle/>
        <a:p>
          <a:endParaRPr lang="en-US"/>
        </a:p>
      </dgm:t>
    </dgm:pt>
    <dgm:pt modelId="{45FB1A58-840D-4F17-BBE8-B27478526E54}" type="sibTrans" cxnId="{87FCD74E-E784-4CA0-B195-9CBC18A97FDC}">
      <dgm:prSet/>
      <dgm:spPr/>
      <dgm:t>
        <a:bodyPr/>
        <a:lstStyle/>
        <a:p>
          <a:endParaRPr lang="en-US"/>
        </a:p>
      </dgm:t>
    </dgm:pt>
    <dgm:pt modelId="{C64E9F07-6136-4FAC-8A55-56A3A1CAB050}">
      <dgm:prSet custT="1"/>
      <dgm:spPr>
        <a:solidFill>
          <a:schemeClr val="accent1"/>
        </a:solidFill>
      </dgm:spPr>
      <dgm:t>
        <a:bodyPr/>
        <a:lstStyle/>
        <a:p>
          <a:r>
            <a:rPr lang="en-US" sz="3200" dirty="0">
              <a:solidFill>
                <a:schemeClr val="tx1"/>
              </a:solidFill>
            </a:rPr>
            <a:t>Voice</a:t>
          </a:r>
        </a:p>
      </dgm:t>
    </dgm:pt>
    <dgm:pt modelId="{5B639BAF-9376-4018-8E20-B6D6BFE8F030}" type="parTrans" cxnId="{B165DB30-4DC0-45C8-A22D-101C4C83EE16}">
      <dgm:prSet/>
      <dgm:spPr/>
      <dgm:t>
        <a:bodyPr/>
        <a:lstStyle/>
        <a:p>
          <a:endParaRPr lang="en-US"/>
        </a:p>
      </dgm:t>
    </dgm:pt>
    <dgm:pt modelId="{09D4639A-06DF-4496-AB5D-276EFA9C8395}" type="sibTrans" cxnId="{B165DB30-4DC0-45C8-A22D-101C4C83EE16}">
      <dgm:prSet/>
      <dgm:spPr/>
      <dgm:t>
        <a:bodyPr/>
        <a:lstStyle/>
        <a:p>
          <a:endParaRPr lang="en-US"/>
        </a:p>
      </dgm:t>
    </dgm:pt>
    <dgm:pt modelId="{77E8BAF9-A109-4F91-84C1-CF0281A04B22}">
      <dgm:prSet custT="1"/>
      <dgm:spPr>
        <a:solidFill>
          <a:schemeClr val="accent2"/>
        </a:solidFill>
      </dgm:spPr>
      <dgm:t>
        <a:bodyPr/>
        <a:lstStyle/>
        <a:p>
          <a:r>
            <a:rPr lang="en-US" sz="3200" dirty="0">
              <a:solidFill>
                <a:schemeClr val="tx1"/>
              </a:solidFill>
            </a:rPr>
            <a:t>Justice</a:t>
          </a:r>
        </a:p>
      </dgm:t>
    </dgm:pt>
    <dgm:pt modelId="{AA6F1DC6-BDDB-47CC-AEE0-BA36590DCDD7}" type="parTrans" cxnId="{EC0F36FA-2A35-4318-8FE5-2FAF67C12430}">
      <dgm:prSet/>
      <dgm:spPr/>
      <dgm:t>
        <a:bodyPr/>
        <a:lstStyle/>
        <a:p>
          <a:endParaRPr lang="en-US"/>
        </a:p>
      </dgm:t>
    </dgm:pt>
    <dgm:pt modelId="{1C90EC26-8661-43C4-AB4A-2E9D7021CDC5}" type="sibTrans" cxnId="{EC0F36FA-2A35-4318-8FE5-2FAF67C12430}">
      <dgm:prSet/>
      <dgm:spPr/>
      <dgm:t>
        <a:bodyPr/>
        <a:lstStyle/>
        <a:p>
          <a:endParaRPr lang="en-US"/>
        </a:p>
      </dgm:t>
    </dgm:pt>
    <dgm:pt modelId="{CE872BF7-CAC6-4E74-9A22-A49FCC9F49B5}" type="pres">
      <dgm:prSet presAssocID="{5A74C849-8616-4B3D-9A4A-F6D40E1B4DA7}" presName="diagram" presStyleCnt="0">
        <dgm:presLayoutVars>
          <dgm:dir/>
          <dgm:resizeHandles val="exact"/>
        </dgm:presLayoutVars>
      </dgm:prSet>
      <dgm:spPr/>
    </dgm:pt>
    <dgm:pt modelId="{6BD86E1B-CBDE-455E-B8DE-36CFE51AB4EA}" type="pres">
      <dgm:prSet presAssocID="{F7D8FC8E-8725-445B-B746-142D2EC1645A}" presName="node" presStyleLbl="node1" presStyleIdx="0" presStyleCnt="7">
        <dgm:presLayoutVars>
          <dgm:bulletEnabled val="1"/>
        </dgm:presLayoutVars>
      </dgm:prSet>
      <dgm:spPr/>
    </dgm:pt>
    <dgm:pt modelId="{38215386-0845-43EC-849F-CEA17DCD3115}" type="pres">
      <dgm:prSet presAssocID="{D917C134-8C38-4258-86DE-3BFC90D931F4}" presName="sibTrans" presStyleCnt="0"/>
      <dgm:spPr/>
    </dgm:pt>
    <dgm:pt modelId="{352CA051-BEC8-4C4A-9F58-250410BBAC70}" type="pres">
      <dgm:prSet presAssocID="{E8575D84-93A8-4829-99EE-1F56DAF68DAE}" presName="node" presStyleLbl="node1" presStyleIdx="1" presStyleCnt="7">
        <dgm:presLayoutVars>
          <dgm:bulletEnabled val="1"/>
        </dgm:presLayoutVars>
      </dgm:prSet>
      <dgm:spPr/>
    </dgm:pt>
    <dgm:pt modelId="{76FD1A39-267F-4A10-B5F3-B5B6754FF4D1}" type="pres">
      <dgm:prSet presAssocID="{C9EE273E-05A2-4DF0-ADFB-C3A826EA3739}" presName="sibTrans" presStyleCnt="0"/>
      <dgm:spPr/>
    </dgm:pt>
    <dgm:pt modelId="{D27AA8A2-B8B0-4EB3-B37D-A08BB4CAD6BB}" type="pres">
      <dgm:prSet presAssocID="{07D15EEB-C2C6-4517-9044-00823294FBCB}" presName="node" presStyleLbl="node1" presStyleIdx="2" presStyleCnt="7">
        <dgm:presLayoutVars>
          <dgm:bulletEnabled val="1"/>
        </dgm:presLayoutVars>
      </dgm:prSet>
      <dgm:spPr/>
    </dgm:pt>
    <dgm:pt modelId="{2DE31AC4-5B6C-4099-89D7-40541DFD2C0B}" type="pres">
      <dgm:prSet presAssocID="{0DAF88C9-A638-4FF1-839D-4E0F965A3572}" presName="sibTrans" presStyleCnt="0"/>
      <dgm:spPr/>
    </dgm:pt>
    <dgm:pt modelId="{4EA90E13-6F65-411D-82E6-87442CC9B01C}" type="pres">
      <dgm:prSet presAssocID="{C793BE9E-0501-4165-9A90-9DCFA5B07E1C}" presName="node" presStyleLbl="node1" presStyleIdx="3" presStyleCnt="7">
        <dgm:presLayoutVars>
          <dgm:bulletEnabled val="1"/>
        </dgm:presLayoutVars>
      </dgm:prSet>
      <dgm:spPr/>
    </dgm:pt>
    <dgm:pt modelId="{DA5BF680-9721-4358-802E-606DA7D74FDD}" type="pres">
      <dgm:prSet presAssocID="{789E9380-942C-4139-BB1C-86CF2871DAC2}" presName="sibTrans" presStyleCnt="0"/>
      <dgm:spPr/>
    </dgm:pt>
    <dgm:pt modelId="{A4201312-CEBA-4011-8C70-E3048CE2049C}" type="pres">
      <dgm:prSet presAssocID="{B7BDFAC3-F11E-4FEB-9BE6-5E28BA5DF524}" presName="node" presStyleLbl="node1" presStyleIdx="4" presStyleCnt="7">
        <dgm:presLayoutVars>
          <dgm:bulletEnabled val="1"/>
        </dgm:presLayoutVars>
      </dgm:prSet>
      <dgm:spPr/>
    </dgm:pt>
    <dgm:pt modelId="{012EF65D-4DF8-4FE9-97DF-64A873619EB4}" type="pres">
      <dgm:prSet presAssocID="{45FB1A58-840D-4F17-BBE8-B27478526E54}" presName="sibTrans" presStyleCnt="0"/>
      <dgm:spPr/>
    </dgm:pt>
    <dgm:pt modelId="{936B492E-51E4-4E8C-850C-DA5FC230EA20}" type="pres">
      <dgm:prSet presAssocID="{C64E9F07-6136-4FAC-8A55-56A3A1CAB050}" presName="node" presStyleLbl="node1" presStyleIdx="5" presStyleCnt="7">
        <dgm:presLayoutVars>
          <dgm:bulletEnabled val="1"/>
        </dgm:presLayoutVars>
      </dgm:prSet>
      <dgm:spPr/>
    </dgm:pt>
    <dgm:pt modelId="{A141E1A5-2DEB-4E3F-91FF-65DF524D6081}" type="pres">
      <dgm:prSet presAssocID="{09D4639A-06DF-4496-AB5D-276EFA9C8395}" presName="sibTrans" presStyleCnt="0"/>
      <dgm:spPr/>
    </dgm:pt>
    <dgm:pt modelId="{131F79FE-1074-4B2F-81BB-65FD7D5F52BC}" type="pres">
      <dgm:prSet presAssocID="{77E8BAF9-A109-4F91-84C1-CF0281A04B22}" presName="node" presStyleLbl="node1" presStyleIdx="6" presStyleCnt="7">
        <dgm:presLayoutVars>
          <dgm:bulletEnabled val="1"/>
        </dgm:presLayoutVars>
      </dgm:prSet>
      <dgm:spPr/>
    </dgm:pt>
  </dgm:ptLst>
  <dgm:cxnLst>
    <dgm:cxn modelId="{C8CAB40D-2CC9-4BCF-B27B-1A151DE71CC6}" type="presOf" srcId="{5A74C849-8616-4B3D-9A4A-F6D40E1B4DA7}" destId="{CE872BF7-CAC6-4E74-9A22-A49FCC9F49B5}" srcOrd="0" destOrd="0" presId="urn:microsoft.com/office/officeart/2005/8/layout/default"/>
    <dgm:cxn modelId="{B165DB30-4DC0-45C8-A22D-101C4C83EE16}" srcId="{5A74C849-8616-4B3D-9A4A-F6D40E1B4DA7}" destId="{C64E9F07-6136-4FAC-8A55-56A3A1CAB050}" srcOrd="5" destOrd="0" parTransId="{5B639BAF-9376-4018-8E20-B6D6BFE8F030}" sibTransId="{09D4639A-06DF-4496-AB5D-276EFA9C8395}"/>
    <dgm:cxn modelId="{E9992A5E-52AF-44C0-A013-23F1F0B55442}" type="presOf" srcId="{77E8BAF9-A109-4F91-84C1-CF0281A04B22}" destId="{131F79FE-1074-4B2F-81BB-65FD7D5F52BC}" srcOrd="0" destOrd="0" presId="urn:microsoft.com/office/officeart/2005/8/layout/default"/>
    <dgm:cxn modelId="{16CA5568-670B-4A4C-8CDD-0E32EC042272}" type="presOf" srcId="{B7BDFAC3-F11E-4FEB-9BE6-5E28BA5DF524}" destId="{A4201312-CEBA-4011-8C70-E3048CE2049C}" srcOrd="0" destOrd="0" presId="urn:microsoft.com/office/officeart/2005/8/layout/default"/>
    <dgm:cxn modelId="{87FCD74E-E784-4CA0-B195-9CBC18A97FDC}" srcId="{5A74C849-8616-4B3D-9A4A-F6D40E1B4DA7}" destId="{B7BDFAC3-F11E-4FEB-9BE6-5E28BA5DF524}" srcOrd="4" destOrd="0" parTransId="{E957D5F0-1327-4075-98ED-0F8992E27FED}" sibTransId="{45FB1A58-840D-4F17-BBE8-B27478526E54}"/>
    <dgm:cxn modelId="{D337FC4F-A85E-40DD-B2BC-B0BA0B3E11F2}" type="presOf" srcId="{C64E9F07-6136-4FAC-8A55-56A3A1CAB050}" destId="{936B492E-51E4-4E8C-850C-DA5FC230EA20}" srcOrd="0" destOrd="0" presId="urn:microsoft.com/office/officeart/2005/8/layout/default"/>
    <dgm:cxn modelId="{0DD1855A-4E90-4D4E-879F-8A1A61BA8BEA}" type="presOf" srcId="{E8575D84-93A8-4829-99EE-1F56DAF68DAE}" destId="{352CA051-BEC8-4C4A-9F58-250410BBAC70}" srcOrd="0" destOrd="0" presId="urn:microsoft.com/office/officeart/2005/8/layout/default"/>
    <dgm:cxn modelId="{AEDC7896-01AC-4424-9341-072EF5F007DE}" srcId="{5A74C849-8616-4B3D-9A4A-F6D40E1B4DA7}" destId="{E8575D84-93A8-4829-99EE-1F56DAF68DAE}" srcOrd="1" destOrd="0" parTransId="{5AF9325D-F52E-49C2-BC4B-63E0754E83D9}" sibTransId="{C9EE273E-05A2-4DF0-ADFB-C3A826EA3739}"/>
    <dgm:cxn modelId="{EC0613A9-99B3-4D0E-B49B-96FA10D88480}" srcId="{5A74C849-8616-4B3D-9A4A-F6D40E1B4DA7}" destId="{07D15EEB-C2C6-4517-9044-00823294FBCB}" srcOrd="2" destOrd="0" parTransId="{3B044E43-7DFD-4D35-893F-4A84A52A1DC3}" sibTransId="{0DAF88C9-A638-4FF1-839D-4E0F965A3572}"/>
    <dgm:cxn modelId="{5895DEB6-4581-4EF2-AD99-631DFDA63A69}" type="presOf" srcId="{C793BE9E-0501-4165-9A90-9DCFA5B07E1C}" destId="{4EA90E13-6F65-411D-82E6-87442CC9B01C}" srcOrd="0" destOrd="0" presId="urn:microsoft.com/office/officeart/2005/8/layout/default"/>
    <dgm:cxn modelId="{318BCCB7-34AC-4070-B102-0895BEFC83DC}" srcId="{5A74C849-8616-4B3D-9A4A-F6D40E1B4DA7}" destId="{F7D8FC8E-8725-445B-B746-142D2EC1645A}" srcOrd="0" destOrd="0" parTransId="{B3EC3055-61EE-4EE9-BC39-8D2038489090}" sibTransId="{D917C134-8C38-4258-86DE-3BFC90D931F4}"/>
    <dgm:cxn modelId="{8CFEF7CB-3E07-4A2E-885B-4599F28963DE}" type="presOf" srcId="{07D15EEB-C2C6-4517-9044-00823294FBCB}" destId="{D27AA8A2-B8B0-4EB3-B37D-A08BB4CAD6BB}" srcOrd="0" destOrd="0" presId="urn:microsoft.com/office/officeart/2005/8/layout/default"/>
    <dgm:cxn modelId="{5DBA99E5-E8F7-4EC6-A507-B3511EF5C4E9}" srcId="{5A74C849-8616-4B3D-9A4A-F6D40E1B4DA7}" destId="{C793BE9E-0501-4165-9A90-9DCFA5B07E1C}" srcOrd="3" destOrd="0" parTransId="{00663A72-0CAF-42D3-AF55-FF0CB39B7613}" sibTransId="{789E9380-942C-4139-BB1C-86CF2871DAC2}"/>
    <dgm:cxn modelId="{E312D7E7-A49A-4335-9930-C4D1214DFD55}" type="presOf" srcId="{F7D8FC8E-8725-445B-B746-142D2EC1645A}" destId="{6BD86E1B-CBDE-455E-B8DE-36CFE51AB4EA}" srcOrd="0" destOrd="0" presId="urn:microsoft.com/office/officeart/2005/8/layout/default"/>
    <dgm:cxn modelId="{EC0F36FA-2A35-4318-8FE5-2FAF67C12430}" srcId="{5A74C849-8616-4B3D-9A4A-F6D40E1B4DA7}" destId="{77E8BAF9-A109-4F91-84C1-CF0281A04B22}" srcOrd="6" destOrd="0" parTransId="{AA6F1DC6-BDDB-47CC-AEE0-BA36590DCDD7}" sibTransId="{1C90EC26-8661-43C4-AB4A-2E9D7021CDC5}"/>
    <dgm:cxn modelId="{08937D83-E4A1-477F-9B12-3B3DB67DC143}" type="presParOf" srcId="{CE872BF7-CAC6-4E74-9A22-A49FCC9F49B5}" destId="{6BD86E1B-CBDE-455E-B8DE-36CFE51AB4EA}" srcOrd="0" destOrd="0" presId="urn:microsoft.com/office/officeart/2005/8/layout/default"/>
    <dgm:cxn modelId="{2EA7C4DB-33FB-4CDA-9C14-0FCC5250F73B}" type="presParOf" srcId="{CE872BF7-CAC6-4E74-9A22-A49FCC9F49B5}" destId="{38215386-0845-43EC-849F-CEA17DCD3115}" srcOrd="1" destOrd="0" presId="urn:microsoft.com/office/officeart/2005/8/layout/default"/>
    <dgm:cxn modelId="{E01F2B49-8E7E-4AED-90B9-9196943FBF7B}" type="presParOf" srcId="{CE872BF7-CAC6-4E74-9A22-A49FCC9F49B5}" destId="{352CA051-BEC8-4C4A-9F58-250410BBAC70}" srcOrd="2" destOrd="0" presId="urn:microsoft.com/office/officeart/2005/8/layout/default"/>
    <dgm:cxn modelId="{A73D8159-A82C-4293-A50A-551ECB5C1FB4}" type="presParOf" srcId="{CE872BF7-CAC6-4E74-9A22-A49FCC9F49B5}" destId="{76FD1A39-267F-4A10-B5F3-B5B6754FF4D1}" srcOrd="3" destOrd="0" presId="urn:microsoft.com/office/officeart/2005/8/layout/default"/>
    <dgm:cxn modelId="{DA01451B-D3D3-4E30-A77A-F48DF143742E}" type="presParOf" srcId="{CE872BF7-CAC6-4E74-9A22-A49FCC9F49B5}" destId="{D27AA8A2-B8B0-4EB3-B37D-A08BB4CAD6BB}" srcOrd="4" destOrd="0" presId="urn:microsoft.com/office/officeart/2005/8/layout/default"/>
    <dgm:cxn modelId="{5A5672E1-8CD2-426E-8346-B7165356B3D8}" type="presParOf" srcId="{CE872BF7-CAC6-4E74-9A22-A49FCC9F49B5}" destId="{2DE31AC4-5B6C-4099-89D7-40541DFD2C0B}" srcOrd="5" destOrd="0" presId="urn:microsoft.com/office/officeart/2005/8/layout/default"/>
    <dgm:cxn modelId="{E4FD9B99-4207-425B-8689-9988267312AE}" type="presParOf" srcId="{CE872BF7-CAC6-4E74-9A22-A49FCC9F49B5}" destId="{4EA90E13-6F65-411D-82E6-87442CC9B01C}" srcOrd="6" destOrd="0" presId="urn:microsoft.com/office/officeart/2005/8/layout/default"/>
    <dgm:cxn modelId="{1C5F2961-95C1-48E0-998E-94FC873AC591}" type="presParOf" srcId="{CE872BF7-CAC6-4E74-9A22-A49FCC9F49B5}" destId="{DA5BF680-9721-4358-802E-606DA7D74FDD}" srcOrd="7" destOrd="0" presId="urn:microsoft.com/office/officeart/2005/8/layout/default"/>
    <dgm:cxn modelId="{36567F65-A261-443F-9756-1A28B6636898}" type="presParOf" srcId="{CE872BF7-CAC6-4E74-9A22-A49FCC9F49B5}" destId="{A4201312-CEBA-4011-8C70-E3048CE2049C}" srcOrd="8" destOrd="0" presId="urn:microsoft.com/office/officeart/2005/8/layout/default"/>
    <dgm:cxn modelId="{31304D40-9AB8-431F-B0AE-E1A189793957}" type="presParOf" srcId="{CE872BF7-CAC6-4E74-9A22-A49FCC9F49B5}" destId="{012EF65D-4DF8-4FE9-97DF-64A873619EB4}" srcOrd="9" destOrd="0" presId="urn:microsoft.com/office/officeart/2005/8/layout/default"/>
    <dgm:cxn modelId="{9A5C1FAE-F969-4507-9A4D-7B5247D63A80}" type="presParOf" srcId="{CE872BF7-CAC6-4E74-9A22-A49FCC9F49B5}" destId="{936B492E-51E4-4E8C-850C-DA5FC230EA20}" srcOrd="10" destOrd="0" presId="urn:microsoft.com/office/officeart/2005/8/layout/default"/>
    <dgm:cxn modelId="{263EF962-5522-4B9D-9D1B-BE1EE47265BF}" type="presParOf" srcId="{CE872BF7-CAC6-4E74-9A22-A49FCC9F49B5}" destId="{A141E1A5-2DEB-4E3F-91FF-65DF524D6081}" srcOrd="11" destOrd="0" presId="urn:microsoft.com/office/officeart/2005/8/layout/default"/>
    <dgm:cxn modelId="{8A98E19A-DE9B-41A2-A1C7-D8137669E1D2}" type="presParOf" srcId="{CE872BF7-CAC6-4E74-9A22-A49FCC9F49B5}" destId="{131F79FE-1074-4B2F-81BB-65FD7D5F52BC}" srcOrd="12"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D86E1B-CBDE-455E-B8DE-36CFE51AB4EA}">
      <dsp:nvSpPr>
        <dsp:cNvPr id="0" name=""/>
        <dsp:cNvSpPr/>
      </dsp:nvSpPr>
      <dsp:spPr>
        <a:xfrm>
          <a:off x="3080" y="802170"/>
          <a:ext cx="2444055" cy="1466433"/>
        </a:xfrm>
        <a:prstGeom prst="rect">
          <a:avLst/>
        </a:prstGeom>
        <a:solidFill>
          <a:schemeClr val="accent2"/>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kern="1200" dirty="0">
              <a:solidFill>
                <a:schemeClr val="tx1"/>
              </a:solidFill>
            </a:rPr>
            <a:t>Safety</a:t>
          </a:r>
        </a:p>
      </dsp:txBody>
      <dsp:txXfrm>
        <a:off x="3080" y="802170"/>
        <a:ext cx="2444055" cy="1466433"/>
      </dsp:txXfrm>
    </dsp:sp>
    <dsp:sp modelId="{352CA051-BEC8-4C4A-9F58-250410BBAC70}">
      <dsp:nvSpPr>
        <dsp:cNvPr id="0" name=""/>
        <dsp:cNvSpPr/>
      </dsp:nvSpPr>
      <dsp:spPr>
        <a:xfrm>
          <a:off x="2691541" y="802170"/>
          <a:ext cx="2444055" cy="1466433"/>
        </a:xfrm>
        <a:prstGeom prst="rect">
          <a:avLst/>
        </a:prstGeom>
        <a:solidFill>
          <a:schemeClr val="accent1"/>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kern="1200" dirty="0">
              <a:solidFill>
                <a:schemeClr val="tx1"/>
              </a:solidFill>
            </a:rPr>
            <a:t>Support</a:t>
          </a:r>
        </a:p>
      </dsp:txBody>
      <dsp:txXfrm>
        <a:off x="2691541" y="802170"/>
        <a:ext cx="2444055" cy="1466433"/>
      </dsp:txXfrm>
    </dsp:sp>
    <dsp:sp modelId="{D27AA8A2-B8B0-4EB3-B37D-A08BB4CAD6BB}">
      <dsp:nvSpPr>
        <dsp:cNvPr id="0" name=""/>
        <dsp:cNvSpPr/>
      </dsp:nvSpPr>
      <dsp:spPr>
        <a:xfrm>
          <a:off x="5380002" y="802170"/>
          <a:ext cx="2444055" cy="1466433"/>
        </a:xfrm>
        <a:prstGeom prst="rect">
          <a:avLst/>
        </a:prstGeom>
        <a:solidFill>
          <a:schemeClr val="accent2"/>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kern="1200" dirty="0">
              <a:solidFill>
                <a:schemeClr val="tx1"/>
              </a:solidFill>
            </a:rPr>
            <a:t>Information</a:t>
          </a:r>
        </a:p>
      </dsp:txBody>
      <dsp:txXfrm>
        <a:off x="5380002" y="802170"/>
        <a:ext cx="2444055" cy="1466433"/>
      </dsp:txXfrm>
    </dsp:sp>
    <dsp:sp modelId="{4EA90E13-6F65-411D-82E6-87442CC9B01C}">
      <dsp:nvSpPr>
        <dsp:cNvPr id="0" name=""/>
        <dsp:cNvSpPr/>
      </dsp:nvSpPr>
      <dsp:spPr>
        <a:xfrm>
          <a:off x="8068463" y="802170"/>
          <a:ext cx="2444055" cy="1466433"/>
        </a:xfrm>
        <a:prstGeom prst="rect">
          <a:avLst/>
        </a:prstGeom>
        <a:solidFill>
          <a:schemeClr val="accent1"/>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kern="1200" dirty="0">
              <a:solidFill>
                <a:schemeClr val="tx1"/>
              </a:solidFill>
            </a:rPr>
            <a:t>Access</a:t>
          </a:r>
        </a:p>
      </dsp:txBody>
      <dsp:txXfrm>
        <a:off x="8068463" y="802170"/>
        <a:ext cx="2444055" cy="1466433"/>
      </dsp:txXfrm>
    </dsp:sp>
    <dsp:sp modelId="{A4201312-CEBA-4011-8C70-E3048CE2049C}">
      <dsp:nvSpPr>
        <dsp:cNvPr id="0" name=""/>
        <dsp:cNvSpPr/>
      </dsp:nvSpPr>
      <dsp:spPr>
        <a:xfrm>
          <a:off x="1347311" y="2513009"/>
          <a:ext cx="2444055" cy="1466433"/>
        </a:xfrm>
        <a:prstGeom prst="rect">
          <a:avLst/>
        </a:prstGeom>
        <a:solidFill>
          <a:schemeClr val="accent2"/>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kern="1200" dirty="0">
              <a:solidFill>
                <a:schemeClr val="tx1"/>
              </a:solidFill>
            </a:rPr>
            <a:t>Continuity</a:t>
          </a:r>
        </a:p>
      </dsp:txBody>
      <dsp:txXfrm>
        <a:off x="1347311" y="2513009"/>
        <a:ext cx="2444055" cy="1466433"/>
      </dsp:txXfrm>
    </dsp:sp>
    <dsp:sp modelId="{936B492E-51E4-4E8C-850C-DA5FC230EA20}">
      <dsp:nvSpPr>
        <dsp:cNvPr id="0" name=""/>
        <dsp:cNvSpPr/>
      </dsp:nvSpPr>
      <dsp:spPr>
        <a:xfrm>
          <a:off x="4035772" y="2513009"/>
          <a:ext cx="2444055" cy="1466433"/>
        </a:xfrm>
        <a:prstGeom prst="rect">
          <a:avLst/>
        </a:prstGeom>
        <a:solidFill>
          <a:schemeClr val="accent1"/>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kern="1200" dirty="0">
              <a:solidFill>
                <a:schemeClr val="tx1"/>
              </a:solidFill>
            </a:rPr>
            <a:t>Voice</a:t>
          </a:r>
        </a:p>
      </dsp:txBody>
      <dsp:txXfrm>
        <a:off x="4035772" y="2513009"/>
        <a:ext cx="2444055" cy="1466433"/>
      </dsp:txXfrm>
    </dsp:sp>
    <dsp:sp modelId="{131F79FE-1074-4B2F-81BB-65FD7D5F52BC}">
      <dsp:nvSpPr>
        <dsp:cNvPr id="0" name=""/>
        <dsp:cNvSpPr/>
      </dsp:nvSpPr>
      <dsp:spPr>
        <a:xfrm>
          <a:off x="6724233" y="2513009"/>
          <a:ext cx="2444055" cy="1466433"/>
        </a:xfrm>
        <a:prstGeom prst="rect">
          <a:avLst/>
        </a:prstGeom>
        <a:solidFill>
          <a:schemeClr val="accent2"/>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kern="1200" dirty="0">
              <a:solidFill>
                <a:schemeClr val="tx1"/>
              </a:solidFill>
            </a:rPr>
            <a:t>Justice</a:t>
          </a:r>
        </a:p>
      </dsp:txBody>
      <dsp:txXfrm>
        <a:off x="6724233" y="2513009"/>
        <a:ext cx="2444055" cy="1466433"/>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1D57C0F-8EA1-45DA-BB69-53C7EC0A3FE6}" type="datetimeFigureOut">
              <a:rPr lang="en-US" smtClean="0"/>
              <a:t>6/29/2022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3CFAA7E-009A-4A0A-887D-4C745A094B52}" type="slidenum">
              <a:rPr lang="en-US" smtClean="0"/>
              <a:t>‹#›</a:t>
            </a:fld>
            <a:endParaRPr lang="en-US"/>
          </a:p>
        </p:txBody>
      </p:sp>
    </p:spTree>
    <p:extLst>
      <p:ext uri="{BB962C8B-B14F-4D97-AF65-F5344CB8AC3E}">
        <p14:creationId xmlns:p14="http://schemas.microsoft.com/office/powerpoint/2010/main" val="40739002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theiacp.org/projects/enhancing-law-enforcement-response-to-victims-elerv"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reachingvictims.org/" TargetMode="External"/><Relationship Id="rId2" Type="http://schemas.openxmlformats.org/officeDocument/2006/relationships/slide" Target="../slides/slide7.xml"/><Relationship Id="rId1" Type="http://schemas.openxmlformats.org/officeDocument/2006/relationships/notesMaster" Target="../notesMasters/notesMaster1.xml"/><Relationship Id="rId5" Type="http://schemas.openxmlformats.org/officeDocument/2006/relationships/hyperlink" Target="https://tribalresourcetool.org/" TargetMode="External"/><Relationship Id="rId4" Type="http://schemas.openxmlformats.org/officeDocument/2006/relationships/hyperlink" Target="https://www.api-gbv.org/culturally-specific-advocacy/"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Recommended Time: </a:t>
            </a:r>
            <a:r>
              <a:rPr lang="en-US" b="0" dirty="0"/>
              <a:t>60 minutes</a:t>
            </a:r>
          </a:p>
          <a:p>
            <a:endParaRPr lang="en-US" b="0" dirty="0"/>
          </a:p>
          <a:p>
            <a:r>
              <a:rPr lang="en-US" b="1" dirty="0"/>
              <a:t>Trainers: </a:t>
            </a:r>
          </a:p>
          <a:p>
            <a:pPr marL="182880" indent="-182880">
              <a:buFont typeface="Arial" panose="020B0604020202020204" pitchFamily="34" charset="0"/>
              <a:buChar char="•"/>
            </a:pPr>
            <a:r>
              <a:rPr lang="en-US" sz="1200" b="0" dirty="0">
                <a:latin typeface="+mn-lt"/>
              </a:rPr>
              <a:t>Review and adapt training material to align with statues, policies, and practices within jurisdiction and agency</a:t>
            </a:r>
          </a:p>
          <a:p>
            <a:pPr marL="182880" indent="-182880">
              <a:buFont typeface="Arial" panose="020B0604020202020204" pitchFamily="34" charset="0"/>
              <a:buChar char="•"/>
            </a:pPr>
            <a:r>
              <a:rPr lang="en-US" sz="1200" b="0" dirty="0">
                <a:latin typeface="+mn-lt"/>
              </a:rPr>
              <a:t>Develop specific learning objectives</a:t>
            </a:r>
          </a:p>
          <a:p>
            <a:pPr marL="182880" indent="-182880">
              <a:buFont typeface="Arial" panose="020B0604020202020204" pitchFamily="34" charset="0"/>
              <a:buChar char="•"/>
            </a:pPr>
            <a:r>
              <a:rPr lang="en-US" sz="1200" b="0" dirty="0">
                <a:latin typeface="+mn-lt"/>
              </a:rPr>
              <a:t>Draw on professional knowledge and expertise</a:t>
            </a:r>
          </a:p>
          <a:p>
            <a:pPr marL="182880" indent="-182880">
              <a:buFont typeface="Arial" panose="020B0604020202020204" pitchFamily="34" charset="0"/>
              <a:buChar char="•"/>
            </a:pPr>
            <a:r>
              <a:rPr lang="en-US" sz="1200" b="0" dirty="0">
                <a:latin typeface="+mn-lt"/>
              </a:rPr>
              <a:t>Encourage contributions from all participants</a:t>
            </a:r>
          </a:p>
          <a:p>
            <a:pPr marL="457200" lvl="1" indent="-182880">
              <a:buFont typeface="Arial" panose="020B0604020202020204" pitchFamily="34" charset="0"/>
              <a:buChar char="•"/>
            </a:pPr>
            <a:r>
              <a:rPr lang="en-US" sz="1200" b="0" dirty="0">
                <a:latin typeface="+mn-lt"/>
              </a:rPr>
              <a:t>Virtual delivery – use polls, raise hands, chat, and Q &amp; A prompts</a:t>
            </a:r>
          </a:p>
          <a:p>
            <a:endParaRPr lang="en-US" b="1" dirty="0"/>
          </a:p>
          <a:p>
            <a:r>
              <a:rPr lang="en-US" b="1" dirty="0"/>
              <a:t>Handouts:</a:t>
            </a:r>
          </a:p>
          <a:p>
            <a:pPr marL="182880" indent="-182880" defTabSz="933602">
              <a:buFont typeface="Arial" panose="020B0604020202020204" pitchFamily="34" charset="0"/>
              <a:buChar char="•"/>
              <a:defRPr/>
            </a:pPr>
            <a:r>
              <a:rPr lang="en-US" sz="1200" b="0" dirty="0">
                <a:latin typeface="+mn-lt"/>
              </a:rPr>
              <a:t>LEV – Victims’ Rights Jurisdiction Profile (state-specific document)</a:t>
            </a:r>
          </a:p>
          <a:p>
            <a:pPr marL="182880" indent="-182880" defTabSz="933602">
              <a:buFont typeface="Arial" panose="020B0604020202020204" pitchFamily="34" charset="0"/>
              <a:buChar char="•"/>
              <a:defRPr/>
            </a:pPr>
            <a:r>
              <a:rPr lang="en-US" b="0" dirty="0"/>
              <a:t>[</a:t>
            </a:r>
            <a:r>
              <a:rPr lang="en-US" b="0" i="1" dirty="0"/>
              <a:t>Agency</a:t>
            </a:r>
            <a:r>
              <a:rPr lang="en-US" b="0" dirty="0"/>
              <a:t>] victim response policy</a:t>
            </a:r>
          </a:p>
          <a:p>
            <a:pPr marL="182880" indent="-182880" defTabSz="933602">
              <a:buFont typeface="Arial" panose="020B0604020202020204" pitchFamily="34" charset="0"/>
              <a:buChar char="•"/>
              <a:defRPr/>
            </a:pPr>
            <a:r>
              <a:rPr lang="en-US" i="1" dirty="0"/>
              <a:t>Training Bulletin – Critical Needs of Victims (ELERV)</a:t>
            </a:r>
            <a:endParaRPr lang="en-US" dirty="0"/>
          </a:p>
          <a:p>
            <a:endParaRPr lang="en-US" b="0" dirty="0"/>
          </a:p>
          <a:p>
            <a:r>
              <a:rPr lang="en-US" b="1" dirty="0"/>
              <a:t>Prior to training:</a:t>
            </a:r>
          </a:p>
          <a:p>
            <a:pPr marL="182880" indent="-182880">
              <a:buFont typeface="Arial" panose="020B0604020202020204" pitchFamily="34" charset="0"/>
              <a:buChar char="•"/>
            </a:pPr>
            <a:r>
              <a:rPr lang="en-US" b="0" dirty="0"/>
              <a:t>Ensure trainers are familiar with IACP ELERV Strategy, 2</a:t>
            </a:r>
            <a:r>
              <a:rPr lang="en-US" b="0" baseline="30000" dirty="0"/>
              <a:t>nd</a:t>
            </a:r>
            <a:r>
              <a:rPr lang="en-US" b="0" dirty="0"/>
              <a:t> edition – Critical Needs of Victims</a:t>
            </a:r>
          </a:p>
          <a:p>
            <a:endParaRPr lang="en-US" dirty="0"/>
          </a:p>
        </p:txBody>
      </p:sp>
      <p:sp>
        <p:nvSpPr>
          <p:cNvPr id="4" name="Slide Number Placeholder 3"/>
          <p:cNvSpPr>
            <a:spLocks noGrp="1"/>
          </p:cNvSpPr>
          <p:nvPr>
            <p:ph type="sldNum" sz="quarter" idx="5"/>
          </p:nvPr>
        </p:nvSpPr>
        <p:spPr/>
        <p:txBody>
          <a:bodyPr/>
          <a:lstStyle/>
          <a:p>
            <a:fld id="{93CFAA7E-009A-4A0A-887D-4C745A094B52}" type="slidenum">
              <a:rPr lang="en-US" smtClean="0"/>
              <a:t>1</a:t>
            </a:fld>
            <a:endParaRPr lang="en-US"/>
          </a:p>
        </p:txBody>
      </p:sp>
    </p:spTree>
    <p:extLst>
      <p:ext uri="{BB962C8B-B14F-4D97-AF65-F5344CB8AC3E}">
        <p14:creationId xmlns:p14="http://schemas.microsoft.com/office/powerpoint/2010/main" val="2562342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a:latin typeface="+mn-lt"/>
              </a:rPr>
              <a:t>Justice</a:t>
            </a:r>
          </a:p>
          <a:p>
            <a:endParaRPr lang="en-US" sz="1200" dirty="0">
              <a:latin typeface="+mn-lt"/>
            </a:endParaRPr>
          </a:p>
          <a:p>
            <a:r>
              <a:rPr lang="en-US" sz="1200" b="1" kern="1200" dirty="0">
                <a:solidFill>
                  <a:schemeClr val="tx1"/>
                </a:solidFill>
                <a:effectLst/>
                <a:latin typeface="+mn-lt"/>
                <a:ea typeface="+mn-ea"/>
                <a:cs typeface="+mn-cs"/>
              </a:rPr>
              <a:t>Skills, training, and experience</a:t>
            </a:r>
            <a:endParaRPr lang="en-US" sz="1200" kern="1200" dirty="0">
              <a:solidFill>
                <a:schemeClr val="tx1"/>
              </a:solidFill>
              <a:effectLst/>
              <a:latin typeface="+mn-lt"/>
              <a:ea typeface="+mn-ea"/>
              <a:cs typeface="+mn-cs"/>
            </a:endParaRPr>
          </a:p>
          <a:p>
            <a:pPr marL="182880" lvl="0" indent="-182880">
              <a:buFont typeface="Arial" panose="020B0604020202020204" pitchFamily="34" charset="0"/>
              <a:buChar char="•"/>
            </a:pPr>
            <a:r>
              <a:rPr lang="en-US" sz="1200" kern="1200" dirty="0">
                <a:solidFill>
                  <a:schemeClr val="tx1"/>
                </a:solidFill>
                <a:effectLst/>
                <a:latin typeface="+mn-lt"/>
                <a:ea typeface="+mn-ea"/>
                <a:cs typeface="+mn-cs"/>
              </a:rPr>
              <a:t>Thorough, offender-focused investigations rely on all personnel having necessary skills, training, and experience.</a:t>
            </a:r>
          </a:p>
          <a:p>
            <a:pPr marL="182880" lvl="0" indent="-182880">
              <a:buFont typeface="Arial" panose="020B0604020202020204" pitchFamily="34" charset="0"/>
              <a:buChar char="•"/>
            </a:pPr>
            <a:r>
              <a:rPr lang="en-US" sz="1200" kern="1200" dirty="0">
                <a:solidFill>
                  <a:schemeClr val="tx1"/>
                </a:solidFill>
                <a:effectLst/>
                <a:latin typeface="+mn-lt"/>
                <a:ea typeface="+mn-ea"/>
                <a:cs typeface="+mn-cs"/>
              </a:rPr>
              <a:t>Law enforcement and victim services personnel can seek out and participate in opportunities to expand learning and application of knowledge.</a:t>
            </a:r>
          </a:p>
          <a:p>
            <a:pPr marL="457200" lvl="1" indent="-182880">
              <a:buFont typeface="Arial" panose="020B0604020202020204" pitchFamily="34" charset="0"/>
              <a:buChar char="•"/>
            </a:pPr>
            <a:r>
              <a:rPr lang="en-US" sz="1200" kern="1200" dirty="0">
                <a:solidFill>
                  <a:schemeClr val="tx1"/>
                </a:solidFill>
                <a:effectLst/>
                <a:latin typeface="+mn-lt"/>
                <a:ea typeface="+mn-ea"/>
                <a:cs typeface="+mn-cs"/>
              </a:rPr>
              <a:t>Collaborate with others who have a variety of skills and abilities.</a:t>
            </a:r>
          </a:p>
          <a:p>
            <a:pPr marL="457200" lvl="1" indent="-182880">
              <a:buFont typeface="Arial" panose="020B0604020202020204" pitchFamily="34" charset="0"/>
              <a:buChar char="•"/>
            </a:pPr>
            <a:r>
              <a:rPr lang="en-US" sz="1200" kern="1200" dirty="0">
                <a:solidFill>
                  <a:schemeClr val="tx1"/>
                </a:solidFill>
                <a:effectLst/>
                <a:latin typeface="+mn-lt"/>
                <a:ea typeface="+mn-ea"/>
                <a:cs typeface="+mn-cs"/>
              </a:rPr>
              <a:t>Seek out and participate in training and education opportunities.</a:t>
            </a:r>
          </a:p>
          <a:p>
            <a:pPr marL="457200" lvl="1" indent="-182880">
              <a:buFont typeface="Arial" panose="020B0604020202020204" pitchFamily="34" charset="0"/>
              <a:buChar char="•"/>
            </a:pPr>
            <a:r>
              <a:rPr lang="en-US" sz="1200" kern="1200" dirty="0">
                <a:solidFill>
                  <a:schemeClr val="tx1"/>
                </a:solidFill>
                <a:effectLst/>
                <a:latin typeface="+mn-lt"/>
                <a:ea typeface="+mn-ea"/>
                <a:cs typeface="+mn-cs"/>
              </a:rPr>
              <a:t>Practice using new information/skills to enhance outcomes.</a:t>
            </a:r>
            <a:endParaRPr lang="en-US" sz="1200" b="0" kern="1200" dirty="0">
              <a:solidFill>
                <a:schemeClr val="tx1"/>
              </a:solidFill>
              <a:effectLst/>
              <a:latin typeface="+mn-lt"/>
              <a:ea typeface="+mn-ea"/>
              <a:cs typeface="+mn-cs"/>
            </a:endParaRPr>
          </a:p>
          <a:p>
            <a:pPr marL="274320" lvl="1" indent="0">
              <a:buFont typeface="Arial" panose="020B0604020202020204" pitchFamily="34" charset="0"/>
              <a:buNone/>
            </a:pPr>
            <a:endParaRPr lang="en-US" sz="1200" b="1" kern="1200" dirty="0">
              <a:solidFill>
                <a:schemeClr val="tx1"/>
              </a:solidFill>
              <a:effectLst/>
              <a:latin typeface="+mn-lt"/>
              <a:ea typeface="+mn-ea"/>
              <a:cs typeface="+mn-cs"/>
            </a:endParaRPr>
          </a:p>
          <a:p>
            <a:pPr marL="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1" kern="1200" dirty="0">
                <a:solidFill>
                  <a:schemeClr val="tx1"/>
                </a:solidFill>
                <a:effectLst/>
                <a:latin typeface="+mn-lt"/>
                <a:ea typeface="+mn-ea"/>
                <a:cs typeface="+mn-cs"/>
              </a:rPr>
              <a:t>Offender accountability</a:t>
            </a:r>
          </a:p>
          <a:p>
            <a:pPr marL="175050" indent="-175050">
              <a:buFont typeface="Arial" panose="020B0604020202020204" pitchFamily="34" charset="0"/>
              <a:buChar char="•"/>
            </a:pPr>
            <a:r>
              <a:rPr lang="en-US" sz="1200" b="0" dirty="0">
                <a:latin typeface="+mn-lt"/>
              </a:rPr>
              <a:t>Many cases do not result in arrest, charge with the highest offense, or conviction with the maximum sentence. </a:t>
            </a:r>
          </a:p>
          <a:p>
            <a:pPr marL="175050" indent="-175050">
              <a:buFont typeface="Arial" panose="020B0604020202020204" pitchFamily="34" charset="0"/>
              <a:buChar char="•"/>
            </a:pPr>
            <a:r>
              <a:rPr lang="en-US" sz="1200" b="0" dirty="0">
                <a:latin typeface="+mn-lt"/>
              </a:rPr>
              <a:t>Procedural justice may be the only justice available to victims. </a:t>
            </a:r>
          </a:p>
          <a:p>
            <a:pPr marL="175050" indent="-175050">
              <a:buFont typeface="Arial" panose="020B0604020202020204" pitchFamily="34" charset="0"/>
              <a:buChar char="•"/>
            </a:pPr>
            <a:r>
              <a:rPr lang="en-US" sz="1200" b="0" dirty="0">
                <a:latin typeface="+mn-lt"/>
              </a:rPr>
              <a:t>Law enforcement and victim services personnel can contribute by:</a:t>
            </a:r>
          </a:p>
          <a:p>
            <a:pPr marL="457200" lvl="1" indent="-182880">
              <a:buFont typeface="Arial" panose="020B0604020202020204" pitchFamily="34" charset="0"/>
              <a:buChar char="•"/>
            </a:pPr>
            <a:r>
              <a:rPr lang="en-US" sz="1200" b="0" dirty="0">
                <a:latin typeface="+mn-lt"/>
              </a:rPr>
              <a:t>Treating people with dignity and respect</a:t>
            </a:r>
          </a:p>
          <a:p>
            <a:pPr marL="457200" lvl="1" indent="-182880">
              <a:buFont typeface="Arial" panose="020B0604020202020204" pitchFamily="34" charset="0"/>
              <a:buChar char="•"/>
            </a:pPr>
            <a:r>
              <a:rPr lang="en-US" sz="1200" b="0" dirty="0">
                <a:latin typeface="+mn-lt"/>
              </a:rPr>
              <a:t>Giving individuals “choice” and “voice” during encounters</a:t>
            </a:r>
          </a:p>
          <a:p>
            <a:pPr marL="457200" lvl="1" indent="-182880">
              <a:buFont typeface="Arial" panose="020B0604020202020204" pitchFamily="34" charset="0"/>
              <a:buChar char="•"/>
            </a:pPr>
            <a:r>
              <a:rPr lang="en-US" sz="1200" b="0" i="0" u="none" strike="noStrike" baseline="0" dirty="0">
                <a:solidFill>
                  <a:srgbClr val="1D1C1A"/>
                </a:solidFill>
                <a:latin typeface="+mn-lt"/>
              </a:rPr>
              <a:t>Being neutral and transparent in decision-making</a:t>
            </a:r>
          </a:p>
          <a:p>
            <a:pPr marL="457200" lvl="1" indent="-182880">
              <a:buFont typeface="Arial" panose="020B0604020202020204" pitchFamily="34" charset="0"/>
              <a:buChar char="•"/>
            </a:pPr>
            <a:endParaRPr lang="en-US" sz="1200" b="1" kern="1200" dirty="0">
              <a:solidFill>
                <a:schemeClr val="tx1"/>
              </a:solidFill>
              <a:effectLst/>
              <a:latin typeface="+mn-lt"/>
              <a:ea typeface="+mn-ea"/>
              <a:cs typeface="+mn-cs"/>
            </a:endParaRPr>
          </a:p>
          <a:p>
            <a:pPr marL="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1" kern="1200" dirty="0">
                <a:solidFill>
                  <a:schemeClr val="tx1"/>
                </a:solidFill>
                <a:effectLst/>
                <a:latin typeface="+mn-lt"/>
                <a:ea typeface="+mn-ea"/>
                <a:cs typeface="+mn-cs"/>
              </a:rPr>
              <a:t>Victim input</a:t>
            </a:r>
            <a:endParaRPr lang="en-US" sz="1200" kern="1200" dirty="0">
              <a:solidFill>
                <a:schemeClr val="tx1"/>
              </a:solidFill>
              <a:effectLst/>
              <a:latin typeface="+mn-lt"/>
              <a:ea typeface="+mn-ea"/>
              <a:cs typeface="+mn-cs"/>
            </a:endParaRPr>
          </a:p>
          <a:p>
            <a:pPr marL="182880" indent="-182880">
              <a:buFont typeface="Arial" panose="020B0604020202020204" pitchFamily="34" charset="0"/>
              <a:buChar char="•"/>
            </a:pPr>
            <a:r>
              <a:rPr lang="en-US" sz="1200" dirty="0">
                <a:latin typeface="+mn-lt"/>
              </a:rPr>
              <a:t>Justice carries different meanings for those impacted by crime – accountability and resolution come in a variety of forms.</a:t>
            </a:r>
          </a:p>
          <a:p>
            <a:pPr marL="182880" indent="-182880">
              <a:buFont typeface="Arial" panose="020B0604020202020204" pitchFamily="34" charset="0"/>
              <a:buChar char="•"/>
            </a:pPr>
            <a:r>
              <a:rPr lang="en-US" sz="1200" dirty="0">
                <a:latin typeface="+mn-lt"/>
              </a:rPr>
              <a:t>Law enforcement and victim services personnel can ask victims for their input and views.</a:t>
            </a:r>
          </a:p>
          <a:p>
            <a:pPr marL="457200" marR="0" lvl="1" indent="-18288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latin typeface="+mn-lt"/>
              </a:rPr>
              <a:t>Act on/advocate for actions according to victim input.</a:t>
            </a:r>
          </a:p>
          <a:p>
            <a:pPr marL="457200" lvl="1" indent="-182880">
              <a:buFont typeface="Arial" panose="020B0604020202020204" pitchFamily="34" charset="0"/>
              <a:buChar char="•"/>
            </a:pPr>
            <a:r>
              <a:rPr lang="en-US" sz="1200" dirty="0">
                <a:latin typeface="+mn-lt"/>
              </a:rPr>
              <a:t>Refrain from substituting personal/professional judgements or desired outcomes for those of the victim.</a:t>
            </a:r>
          </a:p>
        </p:txBody>
      </p:sp>
      <p:sp>
        <p:nvSpPr>
          <p:cNvPr id="4" name="Slide Number Placeholder 3"/>
          <p:cNvSpPr>
            <a:spLocks noGrp="1"/>
          </p:cNvSpPr>
          <p:nvPr>
            <p:ph type="sldNum" sz="quarter" idx="5"/>
          </p:nvPr>
        </p:nvSpPr>
        <p:spPr/>
        <p:txBody>
          <a:bodyPr/>
          <a:lstStyle/>
          <a:p>
            <a:fld id="{93CFAA7E-009A-4A0A-887D-4C745A094B52}" type="slidenum">
              <a:rPr lang="en-US" smtClean="0"/>
              <a:t>10</a:t>
            </a:fld>
            <a:endParaRPr lang="en-US"/>
          </a:p>
        </p:txBody>
      </p:sp>
    </p:spTree>
    <p:extLst>
      <p:ext uri="{BB962C8B-B14F-4D97-AF65-F5344CB8AC3E}">
        <p14:creationId xmlns:p14="http://schemas.microsoft.com/office/powerpoint/2010/main" val="2327391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t>[Add more learning objectives if needed]</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3CFAA7E-009A-4A0A-887D-4C745A094B5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110232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*Information on slides 2-9 adapted from </a:t>
            </a:r>
            <a:r>
              <a:rPr lang="en-US" sz="1200" b="1" i="0" u="none" strike="noStrike" kern="1200" baseline="0" dirty="0">
                <a:solidFill>
                  <a:schemeClr val="tx1"/>
                </a:solidFill>
                <a:latin typeface="+mn-lt"/>
                <a:ea typeface="+mn-ea"/>
                <a:cs typeface="+mn-cs"/>
              </a:rPr>
              <a:t>IACP ELERV Strategy, 2</a:t>
            </a:r>
            <a:r>
              <a:rPr lang="en-US" sz="1200" b="1" i="0" u="none" strike="noStrike" kern="1200" baseline="30000" dirty="0">
                <a:solidFill>
                  <a:schemeClr val="tx1"/>
                </a:solidFill>
                <a:latin typeface="+mn-lt"/>
                <a:ea typeface="+mn-ea"/>
                <a:cs typeface="+mn-cs"/>
              </a:rPr>
              <a:t>nd</a:t>
            </a:r>
            <a:r>
              <a:rPr lang="en-US" sz="1200" b="1" i="0" u="none" strike="noStrike" kern="1200" baseline="0" dirty="0">
                <a:solidFill>
                  <a:schemeClr val="tx1"/>
                </a:solidFill>
                <a:latin typeface="+mn-lt"/>
                <a:ea typeface="+mn-ea"/>
                <a:cs typeface="+mn-cs"/>
              </a:rPr>
              <a:t> edition:</a:t>
            </a:r>
            <a:r>
              <a:rPr lang="en-US" sz="1200" b="0" i="1" u="none" strike="noStrike" kern="1200" baseline="0" dirty="0">
                <a:solidFill>
                  <a:schemeClr val="tx1"/>
                </a:solidFill>
                <a:effectLst/>
                <a:latin typeface="+mn-lt"/>
                <a:ea typeface="+mn-ea"/>
                <a:cs typeface="+mn-cs"/>
              </a:rPr>
              <a:t> </a:t>
            </a:r>
            <a:r>
              <a:rPr lang="en-US" sz="1800" i="1" u="sng"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hlinkClick r:id="rId3"/>
              </a:rPr>
              <a:t>https://www.theiacp.org/projects/enhancing-law-enforcement-response-to-victims-elerv</a:t>
            </a:r>
            <a:endParaRPr lang="en-US" sz="1200" b="1" i="0" u="none" strike="noStrike" kern="1200" baseline="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i="0" u="none" strike="noStrike" kern="1200" baseline="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u="none" strike="noStrike" kern="1200" baseline="0" dirty="0">
                <a:solidFill>
                  <a:schemeClr val="tx1"/>
                </a:solidFill>
                <a:latin typeface="+mn-lt"/>
                <a:ea typeface="+mn-ea"/>
                <a:cs typeface="+mn-cs"/>
              </a:rPr>
              <a:t>Critical Needs of Victims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i="0" u="none" strike="noStrike" kern="1200" baseline="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u="none" strike="noStrike" kern="1200" baseline="0" dirty="0">
                <a:solidFill>
                  <a:schemeClr val="tx1"/>
                </a:solidFill>
                <a:latin typeface="+mn-lt"/>
                <a:ea typeface="+mn-ea"/>
                <a:cs typeface="+mn-cs"/>
              </a:rPr>
              <a:t>With each victim interaction and case decision, personnel should ask themselves and their teams: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0" u="none" strike="noStrike" kern="1200" baseline="0" dirty="0">
                <a:solidFill>
                  <a:schemeClr val="tx1"/>
                </a:solidFill>
                <a:latin typeface="+mn-lt"/>
                <a:ea typeface="+mn-ea"/>
                <a:cs typeface="+mn-cs"/>
              </a:rPr>
              <a:t>“Will this action/decision/statement support the victim’s ability to exercise rights, participate in the criminal justice process and have needs met?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0" u="none" strike="noStrike" kern="1200" baseline="0" dirty="0">
                <a:solidFill>
                  <a:schemeClr val="tx1"/>
                </a:solidFill>
                <a:latin typeface="+mn-lt"/>
                <a:ea typeface="+mn-ea"/>
                <a:cs typeface="+mn-cs"/>
              </a:rPr>
              <a:t>“Will this action/decision/statement create a barrier?”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b="1" i="0" u="none" strike="noStrike" kern="1200" baseline="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0" i="0" kern="1200" dirty="0">
                <a:solidFill>
                  <a:schemeClr val="tx1"/>
                </a:solidFill>
                <a:effectLst/>
                <a:latin typeface="+mn-lt"/>
                <a:ea typeface="+mn-ea"/>
                <a:cs typeface="+mn-cs"/>
              </a:rPr>
              <a:t>Personnel should work to eliminate or minimize fears, concerns, and barriers and include victims in decision-making as much as possible. </a:t>
            </a:r>
            <a:endParaRPr lang="en-US" sz="1600" b="0" i="0" u="none" strike="noStrike" kern="1200" baseline="0" dirty="0">
              <a:solidFill>
                <a:schemeClr val="tx1"/>
              </a:solidFill>
              <a:latin typeface="+mn-lt"/>
              <a:ea typeface="+mn-ea"/>
              <a:cs typeface="+mn-cs"/>
            </a:endParaRPr>
          </a:p>
          <a:p>
            <a:pPr marL="171450" lvl="0" indent="-171450">
              <a:buFont typeface="Arial" panose="020B0604020202020204" pitchFamily="34" charset="0"/>
              <a:buChar char="•"/>
            </a:pPr>
            <a:endParaRPr lang="en-US" sz="1400" kern="1200" dirty="0">
              <a:solidFill>
                <a:schemeClr val="tx1"/>
              </a:solidFill>
              <a:effectLst/>
              <a:latin typeface="+mn-lt"/>
              <a:ea typeface="+mn-ea"/>
              <a:cs typeface="+mn-cs"/>
            </a:endParaRPr>
          </a:p>
          <a:p>
            <a:endParaRPr lang="en-US" sz="1200" b="0" i="0" u="none"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50940E1C-31FF-4264-9B1E-B0AA3AC4A639}" type="slidenum">
              <a:rPr lang="en-US" smtClean="0"/>
              <a:t>3</a:t>
            </a:fld>
            <a:endParaRPr lang="en-US"/>
          </a:p>
        </p:txBody>
      </p:sp>
    </p:spTree>
    <p:extLst>
      <p:ext uri="{BB962C8B-B14F-4D97-AF65-F5344CB8AC3E}">
        <p14:creationId xmlns:p14="http://schemas.microsoft.com/office/powerpoint/2010/main" val="42089215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a:t>Safety</a:t>
            </a:r>
          </a:p>
          <a:p>
            <a:endParaRPr lang="en-US" sz="1200" dirty="0"/>
          </a:p>
          <a:p>
            <a:pPr marL="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1" kern="1200" dirty="0">
                <a:solidFill>
                  <a:schemeClr val="tx1"/>
                </a:solidFill>
                <a:effectLst/>
                <a:latin typeface="+mn-lt"/>
                <a:ea typeface="+mn-ea"/>
                <a:cs typeface="+mn-cs"/>
              </a:rPr>
              <a:t>Physical/emotional/psychological safety</a:t>
            </a:r>
            <a:endParaRPr lang="en-US" sz="1200" kern="1200" dirty="0">
              <a:solidFill>
                <a:schemeClr val="tx1"/>
              </a:solidFill>
              <a:effectLst/>
              <a:latin typeface="+mn-lt"/>
              <a:ea typeface="+mn-ea"/>
              <a:cs typeface="+mn-cs"/>
            </a:endParaRPr>
          </a:p>
          <a:p>
            <a:pPr marL="182880" lvl="0" indent="-182880">
              <a:buFont typeface="Arial" panose="020B0604020202020204" pitchFamily="34" charset="0"/>
              <a:buChar char="•"/>
            </a:pPr>
            <a:r>
              <a:rPr lang="en-US" sz="1200" kern="1200" dirty="0">
                <a:solidFill>
                  <a:schemeClr val="tx1"/>
                </a:solidFill>
                <a:effectLst/>
                <a:latin typeface="+mn-lt"/>
                <a:ea typeface="+mn-ea"/>
                <a:cs typeface="+mn-cs"/>
              </a:rPr>
              <a:t>Physical safety, emotional safety, and psychological safety are all important for victims in the aftermath of crime. </a:t>
            </a:r>
          </a:p>
          <a:p>
            <a:pPr marL="457200" lvl="1" indent="-182880">
              <a:buFont typeface="Arial" panose="020B0604020202020204" pitchFamily="34" charset="0"/>
              <a:buChar char="•"/>
            </a:pPr>
            <a:r>
              <a:rPr lang="en-US" sz="1200" kern="1200" dirty="0">
                <a:solidFill>
                  <a:schemeClr val="tx1"/>
                </a:solidFill>
                <a:effectLst/>
                <a:latin typeface="+mn-lt"/>
                <a:ea typeface="+mn-ea"/>
                <a:cs typeface="+mn-cs"/>
              </a:rPr>
              <a:t>Safety concerns may extend to children, family members, friends, and others connected to victims. </a:t>
            </a:r>
          </a:p>
          <a:p>
            <a:pPr marL="457200" lvl="1" indent="-182880">
              <a:buFont typeface="Arial" panose="020B0604020202020204" pitchFamily="34" charset="0"/>
              <a:buChar char="•"/>
            </a:pPr>
            <a:r>
              <a:rPr lang="en-US" sz="1200" kern="1200" dirty="0">
                <a:solidFill>
                  <a:schemeClr val="tx1"/>
                </a:solidFill>
                <a:effectLst/>
                <a:latin typeface="+mn-lt"/>
                <a:ea typeface="+mn-ea"/>
                <a:cs typeface="+mn-cs"/>
              </a:rPr>
              <a:t>Law enforcement and victim services personnel can create an environment where victims feel safe in reporting crimes and expressing their thoughts, fears, and needs related to the crime and overall response.</a:t>
            </a:r>
          </a:p>
          <a:p>
            <a:endParaRPr lang="en-US" sz="1200" b="1"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Reduction of risk for revictimization</a:t>
            </a:r>
            <a:endParaRPr lang="en-US" sz="1200" kern="1200" dirty="0">
              <a:solidFill>
                <a:schemeClr val="tx1"/>
              </a:solidFill>
              <a:effectLst/>
              <a:latin typeface="+mn-lt"/>
              <a:ea typeface="+mn-ea"/>
              <a:cs typeface="+mn-cs"/>
            </a:endParaRPr>
          </a:p>
          <a:p>
            <a:pPr marL="182880" marR="0" lvl="0" indent="-18288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People who have experienced victimization, especially those impacted by violent crime, are generally at a higher risk of revictimization in the future. (</a:t>
            </a:r>
            <a:r>
              <a:rPr lang="en-US" b="0" i="1" dirty="0">
                <a:effectLst/>
                <a:latin typeface="Segoe UI" panose="020B0502040204020203" pitchFamily="34" charset="0"/>
              </a:rPr>
              <a:t>Barbara A. </a:t>
            </a:r>
            <a:r>
              <a:rPr lang="en-US" b="0" i="1" dirty="0" err="1">
                <a:effectLst/>
                <a:latin typeface="Segoe UI" panose="020B0502040204020203" pitchFamily="34" charset="0"/>
              </a:rPr>
              <a:t>Oudekerk</a:t>
            </a:r>
            <a:r>
              <a:rPr lang="en-US" b="0" i="1" dirty="0">
                <a:effectLst/>
                <a:latin typeface="Segoe UI" panose="020B0502040204020203" pitchFamily="34" charset="0"/>
              </a:rPr>
              <a:t> and Jennifer L. Truman, Repeat Violent Victimization, 2005-14 (Washington, DC: Bureau of Justice Statistics, 2017))</a:t>
            </a:r>
            <a:endParaRPr lang="en-US" sz="1200" b="0" kern="1200" dirty="0">
              <a:solidFill>
                <a:schemeClr val="tx1"/>
              </a:solidFill>
              <a:effectLst/>
              <a:latin typeface="+mn-lt"/>
              <a:ea typeface="+mn-ea"/>
              <a:cs typeface="+mn-cs"/>
            </a:endParaRPr>
          </a:p>
          <a:p>
            <a:pPr marL="457200" lvl="1" indent="-182880">
              <a:buFont typeface="Arial" panose="020B0604020202020204" pitchFamily="34" charset="0"/>
              <a:buChar char="•"/>
            </a:pPr>
            <a:r>
              <a:rPr lang="en-US" sz="1200" kern="1200" dirty="0">
                <a:solidFill>
                  <a:schemeClr val="tx1"/>
                </a:solidFill>
                <a:effectLst/>
                <a:latin typeface="+mn-lt"/>
                <a:ea typeface="+mn-ea"/>
                <a:cs typeface="+mn-cs"/>
              </a:rPr>
              <a:t>Law enforcement and victim services personnel can provide information about risk reduction, the likelihood of revictimization, and actions to take when experiencing intimidation and fears about future harm.</a:t>
            </a:r>
          </a:p>
          <a:p>
            <a:pPr marL="457200" marR="0" lvl="1" indent="-18288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dirty="0"/>
              <a:t>Law enforcement and victim services personnel can provide information to victims in a way that does not convey blame or shame for current circumstances (i.e., avoid using victim-blaming language). </a:t>
            </a:r>
          </a:p>
          <a:p>
            <a:pPr marL="27432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b="0" dirty="0"/>
          </a:p>
          <a:p>
            <a:pPr marL="0" marR="0" lvl="0" indent="-18288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1" kern="1200" dirty="0">
                <a:solidFill>
                  <a:schemeClr val="tx1"/>
                </a:solidFill>
                <a:effectLst/>
                <a:latin typeface="+mn-lt"/>
                <a:ea typeface="+mn-ea"/>
                <a:cs typeface="+mn-cs"/>
              </a:rPr>
              <a:t>Processes/Services for safety</a:t>
            </a:r>
          </a:p>
          <a:p>
            <a:pPr marL="182880" marR="0" lvl="1" indent="-18288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dirty="0"/>
              <a:t>Victims may experience contact with system professionals through various intersections points. System professionals should do their best to explain processes and expectations at each point.</a:t>
            </a:r>
          </a:p>
          <a:p>
            <a:pPr marL="182880" marR="0" lvl="1" indent="-18288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dirty="0"/>
              <a:t>Everyone who has contact with victims should have a general understanding of processes/services for safety and points of contact.</a:t>
            </a:r>
          </a:p>
          <a:p>
            <a:pPr marL="457200" marR="0" lvl="2" indent="-18288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dirty="0"/>
              <a:t>Processes/contacts within the agency include: [add information]</a:t>
            </a:r>
          </a:p>
          <a:p>
            <a:pPr marL="457200" marR="0" lvl="2" indent="-18288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dirty="0"/>
              <a:t>Processes/contacts outside the agency include: [add information]</a:t>
            </a:r>
          </a:p>
          <a:p>
            <a:pPr marL="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400" b="1"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93CFAA7E-009A-4A0A-887D-4C745A094B52}" type="slidenum">
              <a:rPr lang="en-US" smtClean="0"/>
              <a:t>4</a:t>
            </a:fld>
            <a:endParaRPr lang="en-US"/>
          </a:p>
        </p:txBody>
      </p:sp>
    </p:spTree>
    <p:extLst>
      <p:ext uri="{BB962C8B-B14F-4D97-AF65-F5344CB8AC3E}">
        <p14:creationId xmlns:p14="http://schemas.microsoft.com/office/powerpoint/2010/main" val="4954846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a:t>Support</a:t>
            </a:r>
          </a:p>
          <a:p>
            <a:endParaRPr lang="en-US" sz="1200" dirty="0"/>
          </a:p>
          <a:p>
            <a:r>
              <a:rPr lang="en-US" sz="1200" b="1" kern="1200" dirty="0">
                <a:solidFill>
                  <a:schemeClr val="tx1"/>
                </a:solidFill>
                <a:effectLst/>
                <a:latin typeface="+mn-lt"/>
                <a:ea typeface="+mn-ea"/>
                <a:cs typeface="+mn-cs"/>
              </a:rPr>
              <a:t>Navigation of criminal justice system</a:t>
            </a:r>
            <a:endParaRPr lang="en-US" sz="1200" kern="1200" dirty="0">
              <a:solidFill>
                <a:schemeClr val="tx1"/>
              </a:solidFill>
              <a:effectLst/>
              <a:latin typeface="+mn-lt"/>
              <a:ea typeface="+mn-ea"/>
              <a:cs typeface="+mn-cs"/>
            </a:endParaRPr>
          </a:p>
          <a:p>
            <a:pPr marL="182880" marR="0" lvl="0" indent="-18288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The criminal justice system is complex and often overwhelming for victims.</a:t>
            </a:r>
            <a:endParaRPr lang="en-US" sz="1200" b="0" dirty="0"/>
          </a:p>
          <a:p>
            <a:pPr marL="182880" lvl="0" indent="-182880">
              <a:buFont typeface="Arial" panose="020B0604020202020204" pitchFamily="34" charset="0"/>
              <a:buChar char="•"/>
            </a:pPr>
            <a:r>
              <a:rPr lang="en-US" sz="1200" b="0" dirty="0"/>
              <a:t>Everyone who has contact with victims should have a general understanding of criminal justice processes (e.g., investigative case assignment, prosecution office assignment, grand jury, jail/bond processes, prosecution outcomes, probation/prison processes, protection order processes) and points of contact</a:t>
            </a:r>
            <a:r>
              <a:rPr lang="en-US" sz="1200" kern="1200" dirty="0">
                <a:solidFill>
                  <a:schemeClr val="tx1"/>
                </a:solidFill>
                <a:effectLst/>
                <a:latin typeface="+mn-lt"/>
                <a:ea typeface="+mn-ea"/>
                <a:cs typeface="+mn-cs"/>
              </a:rPr>
              <a:t>.  </a:t>
            </a:r>
          </a:p>
          <a:p>
            <a:pPr marL="457200" marR="0" lvl="2" indent="-18288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dirty="0"/>
              <a:t>Processes/contacts within the agency include: [add information]</a:t>
            </a:r>
          </a:p>
          <a:p>
            <a:pPr marL="457200" marR="0" lvl="2" indent="-18288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dirty="0"/>
              <a:t>Processes/contacts outside the agency include: [add information]</a:t>
            </a:r>
          </a:p>
          <a:p>
            <a:pPr marL="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b="1" kern="1200" dirty="0">
              <a:solidFill>
                <a:schemeClr val="tx1"/>
              </a:solidFill>
              <a:effectLst/>
              <a:latin typeface="+mn-lt"/>
              <a:ea typeface="+mn-ea"/>
              <a:cs typeface="+mn-cs"/>
            </a:endParaRPr>
          </a:p>
          <a:p>
            <a:pPr marL="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1" kern="1200" dirty="0">
                <a:solidFill>
                  <a:schemeClr val="tx1"/>
                </a:solidFill>
                <a:effectLst/>
                <a:latin typeface="+mn-lt"/>
                <a:ea typeface="+mn-ea"/>
                <a:cs typeface="+mn-cs"/>
              </a:rPr>
              <a:t>Connection to victim services personnel</a:t>
            </a:r>
          </a:p>
          <a:p>
            <a:pPr marL="182880" marR="0" lvl="1" indent="-18288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dirty="0"/>
              <a:t>Victims will benefit from system professionals having a general understanding of response/referral processes for victim services personnel </a:t>
            </a:r>
            <a:r>
              <a:rPr lang="en-US" sz="1200" kern="1200" dirty="0">
                <a:solidFill>
                  <a:schemeClr val="tx1"/>
                </a:solidFill>
                <a:effectLst/>
                <a:latin typeface="+mn-lt"/>
                <a:ea typeface="+mn-ea"/>
                <a:cs typeface="+mn-cs"/>
              </a:rPr>
              <a:t>who can provide ongoing support and assistance. </a:t>
            </a:r>
          </a:p>
          <a:p>
            <a:pPr marL="182880" marR="0" lvl="1" indent="-18288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Victims will benefit from having access to both system-based and community-based victim services</a:t>
            </a:r>
          </a:p>
          <a:p>
            <a:pPr marL="640080" marR="0" lvl="2" indent="-18288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System-based victim services—victim services provided through public agencies such as law enforcement, prosecutor’s office, or some other entity within the city, county, state, or federal government. Victim services personnel at these agencies generally cannot provide confidential services to victims.</a:t>
            </a:r>
            <a:endParaRPr lang="en-US" sz="1200" kern="1200" dirty="0">
              <a:solidFill>
                <a:schemeClr val="tx1"/>
              </a:solidFill>
              <a:effectLst/>
              <a:latin typeface="+mn-lt"/>
              <a:ea typeface="+mn-ea"/>
              <a:cs typeface="+mn-cs"/>
            </a:endParaRPr>
          </a:p>
          <a:p>
            <a:pPr marL="640080" marR="0" lvl="2" indent="-18288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Community-based victim services—victim services provided through a nongovernmental or nonprofit organization in the community. Victim services personnel at these organizations can often provide confidential services to victims.</a:t>
            </a:r>
          </a:p>
          <a:p>
            <a:pPr marL="182880" marR="0" lvl="1" indent="-18288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Law enforcement and victim services personnel can provide seamless connections with other victim services personnel (system-based and community-based). </a:t>
            </a:r>
          </a:p>
          <a:p>
            <a:pPr marL="457200" marR="0" lvl="1" indent="-18288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dirty="0"/>
              <a:t>Processes/contacts within the agency include: [add information]</a:t>
            </a:r>
          </a:p>
          <a:p>
            <a:pPr marL="457200" marR="0" lvl="2" indent="-18288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dirty="0"/>
              <a:t>Processes/contacts outside the agency include: [add information]</a:t>
            </a:r>
          </a:p>
          <a:p>
            <a:pPr marL="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b="1" kern="1200" dirty="0">
              <a:solidFill>
                <a:schemeClr val="tx1"/>
              </a:solidFill>
              <a:effectLst/>
              <a:latin typeface="+mn-lt"/>
              <a:ea typeface="+mn-ea"/>
              <a:cs typeface="+mn-cs"/>
            </a:endParaRPr>
          </a:p>
          <a:p>
            <a:pPr marL="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1" kern="1200" dirty="0">
                <a:solidFill>
                  <a:schemeClr val="tx1"/>
                </a:solidFill>
                <a:effectLst/>
                <a:latin typeface="+mn-lt"/>
                <a:ea typeface="+mn-ea"/>
                <a:cs typeface="+mn-cs"/>
              </a:rPr>
              <a:t>Support persons</a:t>
            </a:r>
            <a:endParaRPr lang="en-US" sz="1200" kern="1200" dirty="0">
              <a:solidFill>
                <a:schemeClr val="tx1"/>
              </a:solidFill>
              <a:effectLst/>
              <a:latin typeface="+mn-lt"/>
              <a:ea typeface="+mn-ea"/>
              <a:cs typeface="+mn-cs"/>
            </a:endParaRPr>
          </a:p>
          <a:p>
            <a:pPr marL="182880" lvl="1" indent="-182880">
              <a:buFont typeface="Arial" panose="020B0604020202020204" pitchFamily="34" charset="0"/>
              <a:buChar char="•"/>
            </a:pPr>
            <a:r>
              <a:rPr lang="en-US" sz="1200" kern="1200" dirty="0">
                <a:solidFill>
                  <a:schemeClr val="tx1"/>
                </a:solidFill>
                <a:effectLst/>
                <a:latin typeface="+mn-lt"/>
                <a:ea typeface="+mn-ea"/>
                <a:cs typeface="+mn-cs"/>
              </a:rPr>
              <a:t>Having support during criminal justice processes can provide victims with a sense of comfort.</a:t>
            </a:r>
          </a:p>
          <a:p>
            <a:pPr marL="182880" lvl="1" indent="-182880">
              <a:buFont typeface="Arial" panose="020B0604020202020204" pitchFamily="34" charset="0"/>
              <a:buChar char="•"/>
            </a:pPr>
            <a:r>
              <a:rPr lang="en-US" sz="1200" kern="1200" dirty="0">
                <a:solidFill>
                  <a:schemeClr val="tx1"/>
                </a:solidFill>
                <a:effectLst/>
                <a:latin typeface="+mn-lt"/>
                <a:ea typeface="+mn-ea"/>
                <a:cs typeface="+mn-cs"/>
              </a:rPr>
              <a:t>Law enforcement and victim services personnel can allow for the presence and availability of support persons chosen by victims when possible. </a:t>
            </a:r>
          </a:p>
          <a:p>
            <a:pPr marL="457200" marR="0" lvl="1" indent="-18288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dirty="0"/>
              <a:t>If support persons chosen by the victim are not permissible (e.g., during an interview with an investigator), explain why (e.g., if it is an agency policy or practice in certain circumstances, explain why a support person may not be able to accompany a victim).</a:t>
            </a:r>
            <a:endParaRPr lang="en-US" sz="1200" dirty="0"/>
          </a:p>
          <a:p>
            <a:endParaRPr lang="en-US" dirty="0"/>
          </a:p>
        </p:txBody>
      </p:sp>
      <p:sp>
        <p:nvSpPr>
          <p:cNvPr id="4" name="Slide Number Placeholder 3"/>
          <p:cNvSpPr>
            <a:spLocks noGrp="1"/>
          </p:cNvSpPr>
          <p:nvPr>
            <p:ph type="sldNum" sz="quarter" idx="5"/>
          </p:nvPr>
        </p:nvSpPr>
        <p:spPr/>
        <p:txBody>
          <a:bodyPr/>
          <a:lstStyle/>
          <a:p>
            <a:fld id="{93CFAA7E-009A-4A0A-887D-4C745A094B52}" type="slidenum">
              <a:rPr lang="en-US" smtClean="0"/>
              <a:t>5</a:t>
            </a:fld>
            <a:endParaRPr lang="en-US"/>
          </a:p>
        </p:txBody>
      </p:sp>
    </p:spTree>
    <p:extLst>
      <p:ext uri="{BB962C8B-B14F-4D97-AF65-F5344CB8AC3E}">
        <p14:creationId xmlns:p14="http://schemas.microsoft.com/office/powerpoint/2010/main" val="37928513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a:t>Information</a:t>
            </a:r>
          </a:p>
          <a:p>
            <a:endParaRPr lang="en-US" sz="1200" dirty="0"/>
          </a:p>
          <a:p>
            <a:r>
              <a:rPr lang="en-US" sz="1200" b="1" kern="1200" dirty="0">
                <a:solidFill>
                  <a:schemeClr val="tx1"/>
                </a:solidFill>
                <a:effectLst/>
                <a:latin typeface="+mn-lt"/>
                <a:ea typeface="+mn-ea"/>
                <a:cs typeface="+mn-cs"/>
              </a:rPr>
              <a:t>Criminal justice system processes</a:t>
            </a:r>
            <a:endParaRPr lang="en-US" sz="1200" kern="1200" dirty="0">
              <a:solidFill>
                <a:schemeClr val="tx1"/>
              </a:solidFill>
              <a:effectLst/>
              <a:latin typeface="+mn-lt"/>
              <a:ea typeface="+mn-ea"/>
              <a:cs typeface="+mn-cs"/>
            </a:endParaRPr>
          </a:p>
          <a:p>
            <a:pPr marL="182880" marR="0" lvl="0" indent="-18288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The criminal justice system is complex and often overwhelming for victims.</a:t>
            </a:r>
          </a:p>
          <a:p>
            <a:pPr marL="182880" marR="0" lvl="0" indent="-18288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kern="1200" dirty="0">
                <a:solidFill>
                  <a:schemeClr val="tx1"/>
                </a:solidFill>
                <a:effectLst/>
                <a:latin typeface="+mn-lt"/>
                <a:ea typeface="+mn-ea"/>
                <a:cs typeface="+mn-cs"/>
              </a:rPr>
              <a:t>Law enforcement and victim services personnel should be prepared to provide information to victims throughout each phase of the criminal justice process.</a:t>
            </a:r>
          </a:p>
          <a:p>
            <a:pPr marL="182880" marR="0" lvl="0" indent="-18288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kern="1200" dirty="0">
                <a:solidFill>
                  <a:schemeClr val="tx1"/>
                </a:solidFill>
                <a:effectLst/>
                <a:latin typeface="+mn-lt"/>
                <a:ea typeface="+mn-ea"/>
                <a:cs typeface="+mn-cs"/>
              </a:rPr>
              <a:t>Law enforcement and victim services personnel should understand that trauma may impact victims’ ability to process information and should proactively offer to explain steps and processes multiple times.</a:t>
            </a:r>
            <a:endParaRPr lang="en-US" sz="1200" b="0" dirty="0"/>
          </a:p>
          <a:p>
            <a:pPr marL="182880" lvl="0" indent="-182880">
              <a:buFont typeface="Arial" panose="020B0604020202020204" pitchFamily="34" charset="0"/>
              <a:buChar char="•"/>
            </a:pPr>
            <a:r>
              <a:rPr lang="en-US" sz="1200" b="0" dirty="0"/>
              <a:t>Everyone who has contact with victims should be able to explain criminal justice processes in plain language and provide current points of contact</a:t>
            </a:r>
            <a:r>
              <a:rPr lang="en-US" sz="1200" kern="1200" dirty="0">
                <a:solidFill>
                  <a:schemeClr val="tx1"/>
                </a:solidFill>
                <a:effectLst/>
                <a:latin typeface="+mn-lt"/>
                <a:ea typeface="+mn-ea"/>
                <a:cs typeface="+mn-cs"/>
              </a:rPr>
              <a:t>.  </a:t>
            </a:r>
          </a:p>
          <a:p>
            <a:pPr marL="457200" marR="0" lvl="2" indent="-18288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dirty="0"/>
              <a:t>Processes/contacts within the agency include: [add information]</a:t>
            </a:r>
          </a:p>
          <a:p>
            <a:pPr marL="457200" marR="0" lvl="2" indent="-18288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dirty="0"/>
              <a:t>Processes/contacts outside the agency include: [add information]</a:t>
            </a:r>
          </a:p>
          <a:p>
            <a:pPr marL="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b="1" kern="1200" dirty="0">
              <a:solidFill>
                <a:schemeClr val="tx1"/>
              </a:solidFill>
              <a:effectLst/>
              <a:latin typeface="+mn-lt"/>
              <a:ea typeface="+mn-ea"/>
              <a:cs typeface="+mn-cs"/>
            </a:endParaRPr>
          </a:p>
          <a:p>
            <a:pPr marL="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1" kern="1200" dirty="0">
                <a:solidFill>
                  <a:schemeClr val="tx1"/>
                </a:solidFill>
                <a:effectLst/>
                <a:latin typeface="+mn-lt"/>
                <a:ea typeface="+mn-ea"/>
                <a:cs typeface="+mn-cs"/>
              </a:rPr>
              <a:t>Rights and resources</a:t>
            </a:r>
          </a:p>
          <a:p>
            <a:pPr marL="182880" marR="0" lvl="1" indent="-18288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dirty="0"/>
              <a:t>Everyone who has contact with victims should have a general understanding of victims’ rights.</a:t>
            </a:r>
          </a:p>
          <a:p>
            <a:pPr marL="182880" marR="0" lvl="1" indent="-18288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Law enforcement and victim services personnel can provide information on the rights of crime victims and guidance around exercising those rights. </a:t>
            </a:r>
          </a:p>
          <a:p>
            <a:pPr marL="457200" marR="0" lvl="2" indent="-18288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Information should be provided in multiple ways (e.g., in conversation, written material/brochures, posted on agency websites).</a:t>
            </a:r>
          </a:p>
          <a:p>
            <a:pPr marL="0" marR="0" lvl="1" indent="-18288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Victims should be provided with information about the limits of confidentiality (e.g., required </a:t>
            </a:r>
            <a:r>
              <a:rPr lang="en-US" sz="1200" i="1" kern="1200" dirty="0">
                <a:solidFill>
                  <a:schemeClr val="tx1"/>
                </a:solidFill>
                <a:effectLst/>
                <a:latin typeface="+mn-lt"/>
                <a:ea typeface="+mn-ea"/>
                <a:cs typeface="+mn-cs"/>
              </a:rPr>
              <a:t>Brady </a:t>
            </a:r>
            <a:r>
              <a:rPr lang="en-US" sz="1200" i="0" kern="1200" dirty="0">
                <a:solidFill>
                  <a:schemeClr val="tx1"/>
                </a:solidFill>
                <a:effectLst/>
                <a:latin typeface="+mn-lt"/>
                <a:ea typeface="+mn-ea"/>
                <a:cs typeface="+mn-cs"/>
              </a:rPr>
              <a:t>disclosures) when</a:t>
            </a:r>
            <a:r>
              <a:rPr lang="en-US" sz="1200" kern="1200" dirty="0">
                <a:solidFill>
                  <a:schemeClr val="tx1"/>
                </a:solidFill>
                <a:effectLst/>
                <a:latin typeface="+mn-lt"/>
                <a:ea typeface="+mn-ea"/>
                <a:cs typeface="+mn-cs"/>
              </a:rPr>
              <a:t> working with law enforcement and system-based victim services personnel.</a:t>
            </a:r>
          </a:p>
          <a:p>
            <a:pPr marL="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b="1" kern="1200" dirty="0">
              <a:solidFill>
                <a:schemeClr val="tx1"/>
              </a:solidFill>
              <a:effectLst/>
              <a:latin typeface="+mn-lt"/>
              <a:ea typeface="+mn-ea"/>
              <a:cs typeface="+mn-cs"/>
            </a:endParaRPr>
          </a:p>
          <a:p>
            <a:pPr marL="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1" kern="1200" dirty="0">
                <a:solidFill>
                  <a:schemeClr val="tx1"/>
                </a:solidFill>
                <a:effectLst/>
                <a:latin typeface="+mn-lt"/>
                <a:ea typeface="+mn-ea"/>
                <a:cs typeface="+mn-cs"/>
              </a:rPr>
              <a:t>Future points of contact and status</a:t>
            </a:r>
            <a:endParaRPr lang="en-US" sz="1200" kern="1200" dirty="0">
              <a:solidFill>
                <a:schemeClr val="tx1"/>
              </a:solidFill>
              <a:effectLst/>
              <a:latin typeface="+mn-lt"/>
              <a:ea typeface="+mn-ea"/>
              <a:cs typeface="+mn-cs"/>
            </a:endParaRPr>
          </a:p>
          <a:p>
            <a:pPr marL="182880" marR="0" lvl="1" indent="-18288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dirty="0"/>
              <a:t>Many criminal cases rely upon victim engagement/participation and many criminal cases do not result in an arrest and prosecution – keeping the victim informed of the case status may serve as the only measure of available justice (ex: procedural justice-transparency of criminal justice processes and decision-making processes)</a:t>
            </a:r>
            <a:r>
              <a:rPr lang="en-US" sz="1200" kern="1200" dirty="0">
                <a:solidFill>
                  <a:schemeClr val="tx1"/>
                </a:solidFill>
                <a:effectLst/>
                <a:latin typeface="+mn-lt"/>
                <a:ea typeface="+mn-ea"/>
                <a:cs typeface="+mn-cs"/>
              </a:rPr>
              <a:t>. </a:t>
            </a:r>
          </a:p>
          <a:p>
            <a:pPr marL="457200" marR="0" lvl="1" indent="-18288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Updates even when there is no significant news to share may assist in keeping the victim engaged.</a:t>
            </a:r>
            <a:endParaRPr lang="en-US" sz="1200" dirty="0"/>
          </a:p>
          <a:p>
            <a:pPr marL="457200" lvl="1" indent="-182880">
              <a:buFont typeface="Arial" panose="020B0604020202020204" pitchFamily="34" charset="0"/>
              <a:buChar char="•"/>
            </a:pPr>
            <a:r>
              <a:rPr lang="en-US" sz="1200" kern="1200" dirty="0">
                <a:solidFill>
                  <a:schemeClr val="tx1"/>
                </a:solidFill>
                <a:effectLst/>
                <a:latin typeface="+mn-lt"/>
                <a:ea typeface="+mn-ea"/>
                <a:cs typeface="+mn-cs"/>
              </a:rPr>
              <a:t>Law enforcement and victim services personnel can provide periodic updates and timely notification when the case does not result in an arrest and prosecution. </a:t>
            </a:r>
          </a:p>
        </p:txBody>
      </p:sp>
      <p:sp>
        <p:nvSpPr>
          <p:cNvPr id="4" name="Slide Number Placeholder 3"/>
          <p:cNvSpPr>
            <a:spLocks noGrp="1"/>
          </p:cNvSpPr>
          <p:nvPr>
            <p:ph type="sldNum" sz="quarter" idx="5"/>
          </p:nvPr>
        </p:nvSpPr>
        <p:spPr/>
        <p:txBody>
          <a:bodyPr/>
          <a:lstStyle/>
          <a:p>
            <a:fld id="{93CFAA7E-009A-4A0A-887D-4C745A094B52}" type="slidenum">
              <a:rPr lang="en-US" smtClean="0"/>
              <a:t>6</a:t>
            </a:fld>
            <a:endParaRPr lang="en-US"/>
          </a:p>
        </p:txBody>
      </p:sp>
    </p:spTree>
    <p:extLst>
      <p:ext uri="{BB962C8B-B14F-4D97-AF65-F5344CB8AC3E}">
        <p14:creationId xmlns:p14="http://schemas.microsoft.com/office/powerpoint/2010/main" val="26361461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a:t>Access</a:t>
            </a:r>
          </a:p>
          <a:p>
            <a:endParaRPr lang="en-US" sz="1200" dirty="0"/>
          </a:p>
          <a:p>
            <a:r>
              <a:rPr lang="en-US" sz="1200" b="1" kern="1200" dirty="0">
                <a:solidFill>
                  <a:schemeClr val="tx1"/>
                </a:solidFill>
                <a:effectLst/>
                <a:latin typeface="+mn-lt"/>
                <a:ea typeface="+mn-ea"/>
                <a:cs typeface="+mn-cs"/>
              </a:rPr>
              <a:t>Full participation</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Victims of crime need opportunities to fully participate in criminal justice system processes. </a:t>
            </a:r>
          </a:p>
          <a:p>
            <a:pPr marL="457200" lvl="1" indent="-182880">
              <a:buFont typeface="Arial" panose="020B0604020202020204" pitchFamily="34" charset="0"/>
              <a:buChar char="•"/>
            </a:pPr>
            <a:r>
              <a:rPr lang="en-US" sz="1200" kern="1200" dirty="0">
                <a:solidFill>
                  <a:schemeClr val="tx1"/>
                </a:solidFill>
                <a:effectLst/>
                <a:latin typeface="+mn-lt"/>
                <a:ea typeface="+mn-ea"/>
                <a:cs typeface="+mn-cs"/>
              </a:rPr>
              <a:t>Law enforcement and victim services personnel can review methods for physical access to buildings (e.g., ramps, doorways, and parking). </a:t>
            </a:r>
          </a:p>
          <a:p>
            <a:pPr marL="457200" lvl="1" indent="-182880">
              <a:buFont typeface="Arial" panose="020B0604020202020204" pitchFamily="34" charset="0"/>
              <a:buChar char="•"/>
            </a:pPr>
            <a:r>
              <a:rPr lang="en-US" sz="1200" kern="1200" dirty="0">
                <a:solidFill>
                  <a:schemeClr val="tx1"/>
                </a:solidFill>
                <a:effectLst/>
                <a:latin typeface="+mn-lt"/>
                <a:ea typeface="+mn-ea"/>
                <a:cs typeface="+mn-cs"/>
              </a:rPr>
              <a:t>Law enforcement and victim services personnel can maximize the use of technology and physical response to locations. </a:t>
            </a:r>
            <a:endParaRPr lang="en-US" sz="1200" b="0" kern="1200" dirty="0">
              <a:solidFill>
                <a:schemeClr val="tx1"/>
              </a:solidFill>
              <a:effectLst/>
              <a:latin typeface="+mn-lt"/>
              <a:ea typeface="+mn-ea"/>
              <a:cs typeface="+mn-cs"/>
            </a:endParaRPr>
          </a:p>
          <a:p>
            <a:pPr marL="274320" lvl="1" indent="0">
              <a:buFont typeface="Arial" panose="020B0604020202020204" pitchFamily="34" charset="0"/>
              <a:buNone/>
            </a:pPr>
            <a:endParaRPr lang="en-US" sz="1200" b="1" kern="1200" dirty="0">
              <a:solidFill>
                <a:schemeClr val="tx1"/>
              </a:solidFill>
              <a:effectLst/>
              <a:latin typeface="+mn-lt"/>
              <a:ea typeface="+mn-ea"/>
              <a:cs typeface="+mn-cs"/>
            </a:endParaRPr>
          </a:p>
          <a:p>
            <a:pPr marL="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1" kern="1200" dirty="0">
                <a:solidFill>
                  <a:schemeClr val="tx1"/>
                </a:solidFill>
                <a:effectLst/>
                <a:latin typeface="+mn-lt"/>
                <a:ea typeface="+mn-ea"/>
                <a:cs typeface="+mn-cs"/>
              </a:rPr>
              <a:t>Languages</a:t>
            </a:r>
          </a:p>
          <a:p>
            <a:pPr marL="182880" marR="0" lvl="1" indent="-18288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dirty="0"/>
              <a:t>Effective and accurate communication between criminal justice system professionals and victims is foundational to engagement/participation.</a:t>
            </a:r>
          </a:p>
          <a:p>
            <a:pPr marL="182880" marR="0" lvl="1" indent="-18288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Law enforcement and victim services personnel can ensure information is available in languages used by community members (e.g., spoken language, sign language, braille). </a:t>
            </a:r>
          </a:p>
          <a:p>
            <a:pPr marL="457200" marR="0" lvl="1" indent="-18288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dirty="0"/>
              <a:t>Use of objective interpreters is ESSENTIAL.</a:t>
            </a:r>
            <a:endParaRPr lang="en-US" sz="1200" kern="1200" dirty="0">
              <a:solidFill>
                <a:schemeClr val="tx1"/>
              </a:solidFill>
              <a:effectLst/>
              <a:latin typeface="+mn-lt"/>
              <a:ea typeface="+mn-ea"/>
              <a:cs typeface="+mn-cs"/>
            </a:endParaRPr>
          </a:p>
          <a:p>
            <a:pPr marL="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b="1" kern="1200" dirty="0">
              <a:solidFill>
                <a:schemeClr val="tx1"/>
              </a:solidFill>
              <a:effectLst/>
              <a:latin typeface="+mn-lt"/>
              <a:ea typeface="+mn-ea"/>
              <a:cs typeface="+mn-cs"/>
            </a:endParaRPr>
          </a:p>
          <a:p>
            <a:pPr marL="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1" kern="1200" dirty="0">
                <a:solidFill>
                  <a:schemeClr val="tx1"/>
                </a:solidFill>
                <a:effectLst/>
                <a:latin typeface="+mn-lt"/>
                <a:ea typeface="+mn-ea"/>
                <a:cs typeface="+mn-cs"/>
              </a:rPr>
              <a:t>Barriers</a:t>
            </a:r>
            <a:endParaRPr lang="en-US" sz="1200" kern="1200" dirty="0">
              <a:solidFill>
                <a:schemeClr val="tx1"/>
              </a:solidFill>
              <a:effectLst/>
              <a:latin typeface="+mn-lt"/>
              <a:ea typeface="+mn-ea"/>
              <a:cs typeface="+mn-cs"/>
            </a:endParaRPr>
          </a:p>
          <a:p>
            <a:pPr marL="182880" marR="0" lvl="1" indent="-18288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dirty="0"/>
              <a:t>Victim engagement/participation relies upon removal of physical, geographical, and linguistic barriers. </a:t>
            </a:r>
          </a:p>
          <a:p>
            <a:pPr marL="182880" marR="0" lvl="1" indent="-18288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dirty="0"/>
              <a:t>Everyone who has contact with victims should have a general understanding of access needs and resources/services/processes.</a:t>
            </a:r>
            <a:endParaRPr lang="en-US" sz="1200" dirty="0"/>
          </a:p>
          <a:p>
            <a:pPr marL="457200" marR="0" lvl="2" indent="-18288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dirty="0"/>
              <a:t>Resources/services/processes within the agency include: [add information]</a:t>
            </a:r>
          </a:p>
          <a:p>
            <a:pPr marL="457200" marR="0" lvl="2" indent="-18288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dirty="0"/>
              <a:t>Resources/services/processes outside the agency include: [add information]</a:t>
            </a:r>
          </a:p>
          <a:p>
            <a:endParaRPr lang="en-US" sz="1800" b="0" i="1" dirty="0">
              <a:solidFill>
                <a:srgbClr val="FFFFFF"/>
              </a:solidFill>
              <a:effectLst/>
              <a:latin typeface="Segoe UI" panose="020B0502040204020203" pitchFamily="34" charset="0"/>
            </a:endParaRPr>
          </a:p>
          <a:p>
            <a:r>
              <a:rPr lang="en-US" sz="1800" b="0" i="1" dirty="0">
                <a:solidFill>
                  <a:srgbClr val="FFFFFF"/>
                </a:solidFill>
                <a:effectLst/>
                <a:latin typeface="Segoe UI" panose="020B0502040204020203" pitchFamily="34" charset="0"/>
              </a:rPr>
              <a:t>For more resources to better serve culturally specific communities</a:t>
            </a:r>
          </a:p>
          <a:p>
            <a:r>
              <a:rPr lang="en-US" sz="1200" b="0" i="1" u="sng" strike="noStrike" kern="1200" dirty="0">
                <a:solidFill>
                  <a:srgbClr val="A6A7DC"/>
                </a:solidFill>
                <a:effectLst/>
                <a:latin typeface="Segoe UI" panose="020B0502040204020203" pitchFamily="34" charset="0"/>
                <a:ea typeface="+mn-ea"/>
                <a:cs typeface="+mn-cs"/>
              </a:rPr>
              <a:t>Limited English Proficiency</a:t>
            </a:r>
            <a:r>
              <a:rPr lang="en-US" sz="1800" b="0" i="1" u="none" strike="noStrike" dirty="0">
                <a:solidFill>
                  <a:srgbClr val="A6A7DC"/>
                </a:solidFill>
                <a:effectLst/>
                <a:latin typeface="Segoe UI" panose="020B0502040204020203" pitchFamily="34" charset="0"/>
              </a:rPr>
              <a:t>: https://www.lep.gov/</a:t>
            </a:r>
            <a:endParaRPr lang="en-US" sz="1800" b="0" i="1" dirty="0">
              <a:solidFill>
                <a:srgbClr val="FFFFFF"/>
              </a:solidFill>
              <a:effectLst/>
              <a:latin typeface="Segoe UI" panose="020B0502040204020203" pitchFamily="34" charset="0"/>
            </a:endParaRPr>
          </a:p>
          <a:p>
            <a:r>
              <a:rPr lang="en-US" b="0" i="1" u="none" strike="noStrike" dirty="0">
                <a:solidFill>
                  <a:srgbClr val="A6A7DC"/>
                </a:solidFill>
                <a:effectLst/>
                <a:latin typeface="Segoe UI" panose="020B0502040204020203" pitchFamily="34" charset="0"/>
                <a:hlinkClick r:id="rId3" tooltip="https://reachingvictims.org/"/>
              </a:rPr>
              <a:t>National Resource Center for Reaching Victims</a:t>
            </a:r>
            <a:r>
              <a:rPr lang="en-US" b="0" i="1" u="none" strike="noStrike" dirty="0">
                <a:solidFill>
                  <a:srgbClr val="A6A7DC"/>
                </a:solidFill>
                <a:effectLst/>
                <a:latin typeface="Segoe UI" panose="020B0502040204020203" pitchFamily="34" charset="0"/>
              </a:rPr>
              <a:t>: https://reachingvictims.org/ </a:t>
            </a:r>
          </a:p>
          <a:p>
            <a:r>
              <a:rPr lang="en-US" b="0" i="1" u="sng" strike="noStrike" dirty="0">
                <a:solidFill>
                  <a:srgbClr val="A6A7DC"/>
                </a:solidFill>
                <a:effectLst/>
                <a:latin typeface="Segoe UI" panose="020B0502040204020203" pitchFamily="34" charset="0"/>
              </a:rPr>
              <a:t>Americans with Disabilities Act Update: A Primer for State and Local Governments: </a:t>
            </a:r>
            <a:r>
              <a:rPr lang="en-US" b="0" i="1" u="none" strike="noStrike" dirty="0">
                <a:solidFill>
                  <a:srgbClr val="A6A7DC"/>
                </a:solidFill>
                <a:effectLst/>
                <a:latin typeface="Segoe UI" panose="020B0502040204020203" pitchFamily="34" charset="0"/>
              </a:rPr>
              <a:t>https://www.ada.gov/regs2010/titleII_2010/title_ii_primer.html</a:t>
            </a:r>
          </a:p>
          <a:p>
            <a:r>
              <a:rPr lang="en-US" b="0" i="1" u="none" strike="noStrike" dirty="0">
                <a:solidFill>
                  <a:srgbClr val="A6A7DC"/>
                </a:solidFill>
                <a:effectLst/>
                <a:latin typeface="Segoe UI" panose="020B0502040204020203" pitchFamily="34" charset="0"/>
                <a:hlinkClick r:id="rId4" tooltip="https://www.api-gbv.org/culturally-specific-advocacy/"/>
              </a:rPr>
              <a:t>Asian Pacific Institute on Gender-Based Violence</a:t>
            </a:r>
            <a:r>
              <a:rPr lang="en-US" b="0" i="1" u="none" strike="noStrike" dirty="0">
                <a:solidFill>
                  <a:srgbClr val="A6A7DC"/>
                </a:solidFill>
                <a:effectLst/>
                <a:latin typeface="Segoe UI" panose="020B0502040204020203" pitchFamily="34" charset="0"/>
              </a:rPr>
              <a:t>: https://www.api-gbv.org/culturally-specific-advocacy/</a:t>
            </a:r>
            <a:endParaRPr lang="en-US" sz="1800" b="0" i="1" u="none" strike="noStrike" dirty="0">
              <a:solidFill>
                <a:srgbClr val="FFFFFF"/>
              </a:solidFill>
              <a:effectLst/>
              <a:latin typeface="Segoe UI" panose="020B0502040204020203" pitchFamily="34" charset="0"/>
            </a:endParaRPr>
          </a:p>
          <a:p>
            <a:r>
              <a:rPr lang="en-US" b="0" i="1" u="none" strike="noStrike" dirty="0">
                <a:solidFill>
                  <a:srgbClr val="A6A7DC"/>
                </a:solidFill>
                <a:effectLst/>
                <a:latin typeface="Segoe UI" panose="020B0502040204020203" pitchFamily="34" charset="0"/>
                <a:hlinkClick r:id="rId5" tooltip="https://tribalresourcetool.org/"/>
              </a:rPr>
              <a:t>Tribal Resource Tool</a:t>
            </a:r>
            <a:r>
              <a:rPr lang="en-US" sz="1800" b="0" i="1" u="none" strike="noStrike" dirty="0">
                <a:solidFill>
                  <a:srgbClr val="FFFFFF"/>
                </a:solidFill>
                <a:effectLst/>
                <a:latin typeface="Segoe UI" panose="020B0502040204020203" pitchFamily="34" charset="0"/>
              </a:rPr>
              <a:t>: https://tribalresourcetool.org/</a:t>
            </a:r>
            <a:endParaRPr lang="en-US" i="1" dirty="0"/>
          </a:p>
        </p:txBody>
      </p:sp>
      <p:sp>
        <p:nvSpPr>
          <p:cNvPr id="4" name="Slide Number Placeholder 3"/>
          <p:cNvSpPr>
            <a:spLocks noGrp="1"/>
          </p:cNvSpPr>
          <p:nvPr>
            <p:ph type="sldNum" sz="quarter" idx="5"/>
          </p:nvPr>
        </p:nvSpPr>
        <p:spPr/>
        <p:txBody>
          <a:bodyPr/>
          <a:lstStyle/>
          <a:p>
            <a:fld id="{93CFAA7E-009A-4A0A-887D-4C745A094B52}" type="slidenum">
              <a:rPr lang="en-US" smtClean="0"/>
              <a:t>7</a:t>
            </a:fld>
            <a:endParaRPr lang="en-US"/>
          </a:p>
        </p:txBody>
      </p:sp>
    </p:spTree>
    <p:extLst>
      <p:ext uri="{BB962C8B-B14F-4D97-AF65-F5344CB8AC3E}">
        <p14:creationId xmlns:p14="http://schemas.microsoft.com/office/powerpoint/2010/main" val="13797318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a:t>Continuity</a:t>
            </a:r>
          </a:p>
          <a:p>
            <a:endParaRPr lang="en-US" sz="1200" dirty="0"/>
          </a:p>
          <a:p>
            <a:r>
              <a:rPr lang="en-US" sz="1200" b="1" kern="1200" dirty="0">
                <a:solidFill>
                  <a:schemeClr val="tx1"/>
                </a:solidFill>
                <a:effectLst/>
                <a:latin typeface="+mn-lt"/>
                <a:ea typeface="+mn-ea"/>
                <a:cs typeface="+mn-cs"/>
              </a:rPr>
              <a:t>Active collaboration</a:t>
            </a:r>
            <a:endParaRPr lang="en-US" sz="1200" kern="1200" dirty="0">
              <a:solidFill>
                <a:schemeClr val="tx1"/>
              </a:solidFill>
              <a:effectLst/>
              <a:latin typeface="+mn-lt"/>
              <a:ea typeface="+mn-ea"/>
              <a:cs typeface="+mn-cs"/>
            </a:endParaRPr>
          </a:p>
          <a:p>
            <a:pPr marL="182880" lvl="1" indent="-182880">
              <a:buFont typeface="Arial" panose="020B0604020202020204" pitchFamily="34" charset="0"/>
              <a:buChar char="•"/>
            </a:pPr>
            <a:r>
              <a:rPr lang="en-US" sz="1200" dirty="0">
                <a:solidFill>
                  <a:srgbClr val="330099"/>
                </a:solidFill>
                <a:effectLst/>
              </a:rPr>
              <a:t>Effective work toward common goals relies on communicating clearly, actively listening to others, taking responsibility for mistakes, and respecting the diversity of colleagues.</a:t>
            </a:r>
          </a:p>
          <a:p>
            <a:pPr marL="182880" lvl="1" indent="-182880">
              <a:buFont typeface="Arial" panose="020B0604020202020204" pitchFamily="34" charset="0"/>
              <a:buChar char="•"/>
            </a:pPr>
            <a:r>
              <a:rPr lang="en-US" sz="1200" u="none" kern="1200" dirty="0">
                <a:solidFill>
                  <a:schemeClr val="tx1"/>
                </a:solidFill>
                <a:effectLst/>
                <a:latin typeface="+mn-lt"/>
                <a:ea typeface="+mn-ea"/>
                <a:cs typeface="+mn-cs"/>
              </a:rPr>
              <a:t>Law enforcement and victim services personnel can collaborate with other criminal justice professionals, community agencies, and victim services providers.</a:t>
            </a:r>
          </a:p>
          <a:p>
            <a:pPr marL="457200" marR="0" lvl="1" indent="-18288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Provide and take part in peer/partner learning opportunities (e.g., ride-</a:t>
            </a:r>
            <a:r>
              <a:rPr lang="en-US" sz="1200" kern="1200" dirty="0" err="1">
                <a:solidFill>
                  <a:schemeClr val="tx1"/>
                </a:solidFill>
                <a:effectLst/>
                <a:latin typeface="+mn-lt"/>
                <a:ea typeface="+mn-ea"/>
                <a:cs typeface="+mn-cs"/>
              </a:rPr>
              <a:t>alongs</a:t>
            </a:r>
            <a:r>
              <a:rPr lang="en-US" sz="1200" kern="1200" dirty="0">
                <a:solidFill>
                  <a:schemeClr val="tx1"/>
                </a:solidFill>
                <a:effectLst/>
                <a:latin typeface="+mn-lt"/>
                <a:ea typeface="+mn-ea"/>
                <a:cs typeface="+mn-cs"/>
              </a:rPr>
              <a:t> and sit-</a:t>
            </a:r>
            <a:r>
              <a:rPr lang="en-US" sz="1200" kern="1200" dirty="0" err="1">
                <a:solidFill>
                  <a:schemeClr val="tx1"/>
                </a:solidFill>
                <a:effectLst/>
                <a:latin typeface="+mn-lt"/>
                <a:ea typeface="+mn-ea"/>
                <a:cs typeface="+mn-cs"/>
              </a:rPr>
              <a:t>alongs</a:t>
            </a:r>
            <a:r>
              <a:rPr lang="en-US" sz="1200" kern="1200" dirty="0">
                <a:solidFill>
                  <a:schemeClr val="tx1"/>
                </a:solidFill>
                <a:effectLst/>
                <a:latin typeface="+mn-lt"/>
                <a:ea typeface="+mn-ea"/>
                <a:cs typeface="+mn-cs"/>
              </a:rPr>
              <a:t>)</a:t>
            </a:r>
          </a:p>
          <a:p>
            <a:pPr marL="457200" marR="0" lvl="1" indent="-18288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Provide and take part in co-facilitated training opportunities</a:t>
            </a:r>
          </a:p>
          <a:p>
            <a:pPr marL="274320" lvl="1" indent="0">
              <a:buFont typeface="Arial" panose="020B0604020202020204" pitchFamily="34" charset="0"/>
              <a:buNone/>
            </a:pPr>
            <a:endParaRPr lang="en-US" sz="1200" b="1" kern="1200" dirty="0">
              <a:solidFill>
                <a:schemeClr val="tx1"/>
              </a:solidFill>
              <a:effectLst/>
              <a:latin typeface="+mn-lt"/>
              <a:ea typeface="+mn-ea"/>
              <a:cs typeface="+mn-cs"/>
            </a:endParaRPr>
          </a:p>
          <a:p>
            <a:pPr marL="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1" kern="1200" dirty="0">
                <a:solidFill>
                  <a:schemeClr val="tx1"/>
                </a:solidFill>
                <a:effectLst/>
                <a:latin typeface="+mn-lt"/>
                <a:ea typeface="+mn-ea"/>
                <a:cs typeface="+mn-cs"/>
              </a:rPr>
              <a:t>Clear understanding of roles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It is important for victims to receive consistent information and support as they encounter multiple professionals, processes, and entities throughout all stages of the criminal justice system.</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Law enforcement and victim services personnel can help victims understand the roles and responsibilities of other professionals. </a:t>
            </a:r>
          </a:p>
          <a:p>
            <a:pPr marL="457200" marR="0" lvl="0" indent="-18288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dirty="0"/>
              <a:t>Engage in</a:t>
            </a:r>
            <a:r>
              <a:rPr lang="en-US" sz="1200" b="0" i="0" u="none" strike="noStrike" kern="1200" baseline="0" dirty="0">
                <a:solidFill>
                  <a:schemeClr val="tx1"/>
                </a:solidFill>
                <a:latin typeface="+mn-lt"/>
                <a:ea typeface="+mn-ea"/>
                <a:cs typeface="+mn-cs"/>
              </a:rPr>
              <a:t> supportive handoffs when the needs of victims extend beyond professional scope – set joint introductory calls/contacts that include both professionals and the victim (e.g., when the case moves from the law enforcement agency to the prosecutor’s office, schedule a transition meeting with the law enforcement team, prosecution team, and the victim). </a:t>
            </a:r>
            <a:endParaRPr lang="en-US" sz="1200" dirty="0"/>
          </a:p>
          <a:p>
            <a:pPr marL="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b="1" kern="1200" dirty="0">
              <a:solidFill>
                <a:schemeClr val="tx1"/>
              </a:solidFill>
              <a:effectLst/>
              <a:latin typeface="+mn-lt"/>
              <a:ea typeface="+mn-ea"/>
              <a:cs typeface="+mn-cs"/>
            </a:endParaRPr>
          </a:p>
          <a:p>
            <a:pPr marL="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1" kern="1200" dirty="0">
                <a:solidFill>
                  <a:schemeClr val="tx1"/>
                </a:solidFill>
                <a:effectLst/>
                <a:latin typeface="+mn-lt"/>
                <a:ea typeface="+mn-ea"/>
                <a:cs typeface="+mn-cs"/>
              </a:rPr>
              <a:t>Data sharing</a:t>
            </a:r>
            <a:endParaRPr lang="en-US" sz="1200" kern="1200" dirty="0">
              <a:solidFill>
                <a:schemeClr val="tx1"/>
              </a:solidFill>
              <a:effectLst/>
              <a:latin typeface="+mn-lt"/>
              <a:ea typeface="+mn-ea"/>
              <a:cs typeface="+mn-cs"/>
            </a:endParaRPr>
          </a:p>
          <a:p>
            <a:pPr marL="182880" marR="0" lvl="1" indent="-18288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dirty="0"/>
              <a:t>Consistency in approaches and methods across agencies throughout the justice process (ex: trauma-informed, victim-centered practices) facilitates collaborations among system professionals and may help victims stay engaged.</a:t>
            </a:r>
          </a:p>
          <a:p>
            <a:pPr marL="182880" lvl="1" indent="-182880">
              <a:buFont typeface="Arial" panose="020B0604020202020204" pitchFamily="34" charset="0"/>
              <a:buChar char="•"/>
            </a:pPr>
            <a:r>
              <a:rPr lang="en-US" sz="1200" kern="1200" dirty="0">
                <a:solidFill>
                  <a:schemeClr val="tx1"/>
                </a:solidFill>
                <a:effectLst/>
                <a:latin typeface="+mn-lt"/>
                <a:ea typeface="+mn-ea"/>
                <a:cs typeface="+mn-cs"/>
              </a:rPr>
              <a:t>Law enforcement and victim services personnel can participate in data sharing and analysis and use research-informed practices.</a:t>
            </a:r>
          </a:p>
        </p:txBody>
      </p:sp>
      <p:sp>
        <p:nvSpPr>
          <p:cNvPr id="4" name="Slide Number Placeholder 3"/>
          <p:cNvSpPr>
            <a:spLocks noGrp="1"/>
          </p:cNvSpPr>
          <p:nvPr>
            <p:ph type="sldNum" sz="quarter" idx="5"/>
          </p:nvPr>
        </p:nvSpPr>
        <p:spPr/>
        <p:txBody>
          <a:bodyPr/>
          <a:lstStyle/>
          <a:p>
            <a:fld id="{93CFAA7E-009A-4A0A-887D-4C745A094B52}" type="slidenum">
              <a:rPr lang="en-US" smtClean="0"/>
              <a:t>8</a:t>
            </a:fld>
            <a:endParaRPr lang="en-US"/>
          </a:p>
        </p:txBody>
      </p:sp>
    </p:spTree>
    <p:extLst>
      <p:ext uri="{BB962C8B-B14F-4D97-AF65-F5344CB8AC3E}">
        <p14:creationId xmlns:p14="http://schemas.microsoft.com/office/powerpoint/2010/main" val="7914001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a:t>Voice</a:t>
            </a:r>
          </a:p>
          <a:p>
            <a:endParaRPr lang="en-US" sz="1200" dirty="0"/>
          </a:p>
          <a:p>
            <a:r>
              <a:rPr lang="en-US" sz="1200" b="1" kern="1200" dirty="0">
                <a:solidFill>
                  <a:schemeClr val="tx1"/>
                </a:solidFill>
                <a:effectLst/>
                <a:latin typeface="+mn-lt"/>
                <a:ea typeface="+mn-ea"/>
                <a:cs typeface="+mn-cs"/>
              </a:rPr>
              <a:t>Encouragement to ask questions</a:t>
            </a:r>
            <a:endParaRPr lang="en-US" sz="1200" kern="1200" dirty="0">
              <a:solidFill>
                <a:schemeClr val="tx1"/>
              </a:solidFill>
              <a:effectLst/>
              <a:latin typeface="+mn-lt"/>
              <a:ea typeface="+mn-ea"/>
              <a:cs typeface="+mn-cs"/>
            </a:endParaRPr>
          </a:p>
          <a:p>
            <a:pPr marL="182880" lvl="0" indent="-182880">
              <a:buFont typeface="Arial" panose="020B0604020202020204" pitchFamily="34" charset="0"/>
              <a:buChar char="•"/>
            </a:pPr>
            <a:r>
              <a:rPr lang="en-US" sz="1200" kern="1200" dirty="0">
                <a:solidFill>
                  <a:schemeClr val="tx1"/>
                </a:solidFill>
                <a:effectLst/>
                <a:latin typeface="+mn-lt"/>
                <a:ea typeface="+mn-ea"/>
                <a:cs typeface="+mn-cs"/>
              </a:rPr>
              <a:t>Crime victimization involves direct or threatened physical, emotional, or financial harm as a result of actions taken by others. Because the response to crime victimization also involves decisions and actions by others, it is important for victims to have a voice throughout their interaction with the criminal justice system.</a:t>
            </a:r>
          </a:p>
          <a:p>
            <a:pPr marL="182880" marR="0" lvl="0" indent="-18288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Law enforcement and victim services personnel should provide information to victims about their rights, including the right to be present at court appearances and the right to make a victim impact statement (refer to state-specific legislation).</a:t>
            </a:r>
          </a:p>
          <a:p>
            <a:pPr marL="182880" lvl="1" indent="-182880">
              <a:buFont typeface="Arial" panose="020B0604020202020204" pitchFamily="34" charset="0"/>
              <a:buChar char="•"/>
            </a:pPr>
            <a:r>
              <a:rPr lang="en-US" sz="1200" kern="1200" dirty="0">
                <a:solidFill>
                  <a:schemeClr val="tx1"/>
                </a:solidFill>
                <a:effectLst/>
                <a:latin typeface="+mn-lt"/>
                <a:ea typeface="+mn-ea"/>
                <a:cs typeface="+mn-cs"/>
              </a:rPr>
              <a:t>Law enforcement and victim services personnel can extend opportunities to engage/participate.</a:t>
            </a:r>
          </a:p>
          <a:p>
            <a:pPr marL="457200" lvl="1" indent="-182880">
              <a:buFont typeface="Arial" panose="020B0604020202020204" pitchFamily="34" charset="0"/>
              <a:buChar char="•"/>
            </a:pPr>
            <a:r>
              <a:rPr lang="en-US" sz="1200" kern="1200" dirty="0">
                <a:solidFill>
                  <a:schemeClr val="tx1"/>
                </a:solidFill>
                <a:effectLst/>
                <a:latin typeface="+mn-lt"/>
                <a:ea typeface="+mn-ea"/>
                <a:cs typeface="+mn-cs"/>
              </a:rPr>
              <a:t>Encourage victims to ask questions and genuinely listen to their concerns.</a:t>
            </a:r>
          </a:p>
          <a:p>
            <a:pPr marL="457200" lvl="1" indent="-182880">
              <a:buFont typeface="Arial" panose="020B0604020202020204" pitchFamily="34" charset="0"/>
              <a:buChar char="•"/>
            </a:pPr>
            <a:r>
              <a:rPr lang="en-US" sz="1200" kern="1200" dirty="0">
                <a:solidFill>
                  <a:schemeClr val="tx1"/>
                </a:solidFill>
                <a:effectLst/>
                <a:latin typeface="+mn-lt"/>
                <a:ea typeface="+mn-ea"/>
                <a:cs typeface="+mn-cs"/>
              </a:rPr>
              <a:t>Provide multiple opportunities for victims to ask questions.</a:t>
            </a:r>
          </a:p>
          <a:p>
            <a:pPr marL="274320" lvl="1" indent="0">
              <a:buFont typeface="Arial" panose="020B0604020202020204" pitchFamily="34" charset="0"/>
              <a:buNone/>
            </a:pPr>
            <a:endParaRPr lang="en-US" sz="1200" b="1" kern="1200" dirty="0">
              <a:solidFill>
                <a:schemeClr val="tx1"/>
              </a:solidFill>
              <a:effectLst/>
              <a:latin typeface="+mn-lt"/>
              <a:ea typeface="+mn-ea"/>
              <a:cs typeface="+mn-cs"/>
            </a:endParaRPr>
          </a:p>
          <a:p>
            <a:pPr marL="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1" kern="1200" dirty="0">
                <a:solidFill>
                  <a:schemeClr val="tx1"/>
                </a:solidFill>
                <a:effectLst/>
                <a:latin typeface="+mn-lt"/>
                <a:ea typeface="+mn-ea"/>
                <a:cs typeface="+mn-cs"/>
              </a:rPr>
              <a:t>Invitation to participate</a:t>
            </a:r>
          </a:p>
          <a:p>
            <a:pPr marL="182880" lvl="1" indent="-182880">
              <a:buFont typeface="Arial" panose="020B0604020202020204" pitchFamily="34" charset="0"/>
              <a:buChar char="•"/>
            </a:pPr>
            <a:r>
              <a:rPr lang="en-US" sz="1200" kern="1200" dirty="0">
                <a:solidFill>
                  <a:schemeClr val="tx1"/>
                </a:solidFill>
                <a:effectLst/>
                <a:latin typeface="+mn-lt"/>
                <a:ea typeface="+mn-ea"/>
                <a:cs typeface="+mn-cs"/>
              </a:rPr>
              <a:t>Engagement and participation by victims can assist in overall healing steps AND assist with effective criminal justice system response. </a:t>
            </a:r>
          </a:p>
          <a:p>
            <a:pPr marL="182880" lvl="1" indent="-182880">
              <a:buFont typeface="Arial" panose="020B0604020202020204" pitchFamily="34" charset="0"/>
              <a:buChar char="•"/>
            </a:pPr>
            <a:r>
              <a:rPr lang="en-US" sz="1200" kern="1200" dirty="0">
                <a:solidFill>
                  <a:schemeClr val="tx1"/>
                </a:solidFill>
                <a:effectLst/>
                <a:latin typeface="+mn-lt"/>
                <a:ea typeface="+mn-ea"/>
                <a:cs typeface="+mn-cs"/>
              </a:rPr>
              <a:t>Law enforcement and victim services personnel can invite victims to participate in both case-related (e.g., location of interviews, willingness to participate in investigative activities such as pre-text phone calls) and agency practice discussions.</a:t>
            </a:r>
            <a:endParaRPr lang="en-US" sz="1200" b="0" kern="1200" dirty="0">
              <a:solidFill>
                <a:schemeClr val="tx1"/>
              </a:solidFill>
              <a:effectLst/>
              <a:latin typeface="+mn-lt"/>
              <a:ea typeface="+mn-ea"/>
              <a:cs typeface="+mn-cs"/>
            </a:endParaRPr>
          </a:p>
          <a:p>
            <a:pPr marL="457200" lvl="1" indent="-182880">
              <a:buFont typeface="Arial" panose="020B0604020202020204" pitchFamily="34" charset="0"/>
              <a:buChar char="•"/>
            </a:pPr>
            <a:r>
              <a:rPr lang="en-US" sz="1200" b="0" dirty="0"/>
              <a:t>Opportunities to participate MUST be </a:t>
            </a:r>
            <a:r>
              <a:rPr lang="en-US" sz="1200" b="0" i="0" u="none" strike="noStrike" kern="1200" baseline="0" dirty="0">
                <a:solidFill>
                  <a:schemeClr val="tx1"/>
                </a:solidFill>
                <a:effectLst/>
                <a:latin typeface="+mn-lt"/>
                <a:ea typeface="+mn-ea"/>
                <a:cs typeface="+mn-cs"/>
              </a:rPr>
              <a:t>genuine</a:t>
            </a:r>
            <a:r>
              <a:rPr lang="en-US" sz="1200" b="0" i="0" u="none" strike="noStrike" kern="1200" baseline="0" dirty="0">
                <a:solidFill>
                  <a:schemeClr val="tx1"/>
                </a:solidFill>
                <a:latin typeface="+mn-lt"/>
                <a:ea typeface="+mn-ea"/>
                <a:cs typeface="+mn-cs"/>
              </a:rPr>
              <a:t>. </a:t>
            </a:r>
          </a:p>
          <a:p>
            <a:pPr marL="457200" lvl="1" indent="-182880">
              <a:buFont typeface="Arial" panose="020B0604020202020204" pitchFamily="34" charset="0"/>
              <a:buChar char="•"/>
            </a:pPr>
            <a:r>
              <a:rPr lang="en-US" sz="1200" b="0" i="0" u="none" strike="noStrike" kern="1200" baseline="0" dirty="0">
                <a:solidFill>
                  <a:schemeClr val="tx1"/>
                </a:solidFill>
                <a:latin typeface="+mn-lt"/>
                <a:ea typeface="+mn-ea"/>
                <a:cs typeface="+mn-cs"/>
              </a:rPr>
              <a:t>Provide necessary support when victims choose to participate. </a:t>
            </a:r>
            <a:endParaRPr lang="en-US" sz="1200" dirty="0"/>
          </a:p>
        </p:txBody>
      </p:sp>
      <p:sp>
        <p:nvSpPr>
          <p:cNvPr id="4" name="Slide Number Placeholder 3"/>
          <p:cNvSpPr>
            <a:spLocks noGrp="1"/>
          </p:cNvSpPr>
          <p:nvPr>
            <p:ph type="sldNum" sz="quarter" idx="5"/>
          </p:nvPr>
        </p:nvSpPr>
        <p:spPr/>
        <p:txBody>
          <a:bodyPr/>
          <a:lstStyle/>
          <a:p>
            <a:fld id="{93CFAA7E-009A-4A0A-887D-4C745A094B52}" type="slidenum">
              <a:rPr lang="en-US" smtClean="0"/>
              <a:t>9</a:t>
            </a:fld>
            <a:endParaRPr lang="en-US"/>
          </a:p>
        </p:txBody>
      </p:sp>
    </p:spTree>
    <p:extLst>
      <p:ext uri="{BB962C8B-B14F-4D97-AF65-F5344CB8AC3E}">
        <p14:creationId xmlns:p14="http://schemas.microsoft.com/office/powerpoint/2010/main" val="33538601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D7BA29-C366-4F83-8E42-2FC9113252F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EC9F727-98CE-4247-B1CE-2E1EC3B85C5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521C038-B9BF-45FE-900C-1F7077630566}"/>
              </a:ext>
            </a:extLst>
          </p:cNvPr>
          <p:cNvSpPr>
            <a:spLocks noGrp="1"/>
          </p:cNvSpPr>
          <p:nvPr>
            <p:ph type="dt" sz="half" idx="10"/>
          </p:nvPr>
        </p:nvSpPr>
        <p:spPr/>
        <p:txBody>
          <a:bodyPr/>
          <a:lstStyle/>
          <a:p>
            <a:fld id="{B79B462C-33C8-4BB2-8DBC-160FAED03888}" type="datetimeFigureOut">
              <a:rPr lang="en-US" smtClean="0"/>
              <a:t>6/29/2022</a:t>
            </a:fld>
            <a:endParaRPr lang="en-US"/>
          </a:p>
        </p:txBody>
      </p:sp>
      <p:sp>
        <p:nvSpPr>
          <p:cNvPr id="5" name="Footer Placeholder 4">
            <a:extLst>
              <a:ext uri="{FF2B5EF4-FFF2-40B4-BE49-F238E27FC236}">
                <a16:creationId xmlns:a16="http://schemas.microsoft.com/office/drawing/2014/main" id="{38101C86-99FA-48BC-BACE-69B2B27ABE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013C39-23DA-4B9B-AFAB-DFE81D5755B3}"/>
              </a:ext>
            </a:extLst>
          </p:cNvPr>
          <p:cNvSpPr>
            <a:spLocks noGrp="1"/>
          </p:cNvSpPr>
          <p:nvPr>
            <p:ph type="sldNum" sz="quarter" idx="12"/>
          </p:nvPr>
        </p:nvSpPr>
        <p:spPr/>
        <p:txBody>
          <a:bodyPr/>
          <a:lstStyle/>
          <a:p>
            <a:fld id="{8B0F79DD-439D-427F-B048-CFA753F5FED6}" type="slidenum">
              <a:rPr lang="en-US" smtClean="0"/>
              <a:t>‹#›</a:t>
            </a:fld>
            <a:endParaRPr lang="en-US"/>
          </a:p>
        </p:txBody>
      </p:sp>
    </p:spTree>
    <p:extLst>
      <p:ext uri="{BB962C8B-B14F-4D97-AF65-F5344CB8AC3E}">
        <p14:creationId xmlns:p14="http://schemas.microsoft.com/office/powerpoint/2010/main" val="4111907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91EAF0-0063-48E9-8629-8054842A1CA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9B08581-FC32-490B-8663-FD02C30F16F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FAA0BB-8032-4F60-80B7-0DD4415EC535}"/>
              </a:ext>
            </a:extLst>
          </p:cNvPr>
          <p:cNvSpPr>
            <a:spLocks noGrp="1"/>
          </p:cNvSpPr>
          <p:nvPr>
            <p:ph type="dt" sz="half" idx="10"/>
          </p:nvPr>
        </p:nvSpPr>
        <p:spPr/>
        <p:txBody>
          <a:bodyPr/>
          <a:lstStyle/>
          <a:p>
            <a:fld id="{B79B462C-33C8-4BB2-8DBC-160FAED03888}" type="datetimeFigureOut">
              <a:rPr lang="en-US" smtClean="0"/>
              <a:t>6/29/2022</a:t>
            </a:fld>
            <a:endParaRPr lang="en-US"/>
          </a:p>
        </p:txBody>
      </p:sp>
      <p:sp>
        <p:nvSpPr>
          <p:cNvPr id="5" name="Footer Placeholder 4">
            <a:extLst>
              <a:ext uri="{FF2B5EF4-FFF2-40B4-BE49-F238E27FC236}">
                <a16:creationId xmlns:a16="http://schemas.microsoft.com/office/drawing/2014/main" id="{99DEE659-7F26-407A-9011-F4A694F322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0DE2BDC-2F59-4654-AFEE-A953FDC762D1}"/>
              </a:ext>
            </a:extLst>
          </p:cNvPr>
          <p:cNvSpPr>
            <a:spLocks noGrp="1"/>
          </p:cNvSpPr>
          <p:nvPr>
            <p:ph type="sldNum" sz="quarter" idx="12"/>
          </p:nvPr>
        </p:nvSpPr>
        <p:spPr/>
        <p:txBody>
          <a:bodyPr/>
          <a:lstStyle/>
          <a:p>
            <a:fld id="{8B0F79DD-439D-427F-B048-CFA753F5FED6}" type="slidenum">
              <a:rPr lang="en-US" smtClean="0"/>
              <a:t>‹#›</a:t>
            </a:fld>
            <a:endParaRPr lang="en-US"/>
          </a:p>
        </p:txBody>
      </p:sp>
    </p:spTree>
    <p:extLst>
      <p:ext uri="{BB962C8B-B14F-4D97-AF65-F5344CB8AC3E}">
        <p14:creationId xmlns:p14="http://schemas.microsoft.com/office/powerpoint/2010/main" val="14631984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D158D34-6695-4775-8E9E-1926EA6901F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ABDF321-6BCB-48E1-9867-717F4AB1328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8D46086-1047-453F-A90C-2F1DD921E2B2}"/>
              </a:ext>
            </a:extLst>
          </p:cNvPr>
          <p:cNvSpPr>
            <a:spLocks noGrp="1"/>
          </p:cNvSpPr>
          <p:nvPr>
            <p:ph type="dt" sz="half" idx="10"/>
          </p:nvPr>
        </p:nvSpPr>
        <p:spPr/>
        <p:txBody>
          <a:bodyPr/>
          <a:lstStyle/>
          <a:p>
            <a:fld id="{B79B462C-33C8-4BB2-8DBC-160FAED03888}" type="datetimeFigureOut">
              <a:rPr lang="en-US" smtClean="0"/>
              <a:t>6/29/2022</a:t>
            </a:fld>
            <a:endParaRPr lang="en-US"/>
          </a:p>
        </p:txBody>
      </p:sp>
      <p:sp>
        <p:nvSpPr>
          <p:cNvPr id="5" name="Footer Placeholder 4">
            <a:extLst>
              <a:ext uri="{FF2B5EF4-FFF2-40B4-BE49-F238E27FC236}">
                <a16:creationId xmlns:a16="http://schemas.microsoft.com/office/drawing/2014/main" id="{75ED88CB-A9AA-4504-B1B0-CB0EC9CED98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2C6D9F-1B83-4D65-B420-3E5C1C52F504}"/>
              </a:ext>
            </a:extLst>
          </p:cNvPr>
          <p:cNvSpPr>
            <a:spLocks noGrp="1"/>
          </p:cNvSpPr>
          <p:nvPr>
            <p:ph type="sldNum" sz="quarter" idx="12"/>
          </p:nvPr>
        </p:nvSpPr>
        <p:spPr/>
        <p:txBody>
          <a:bodyPr/>
          <a:lstStyle/>
          <a:p>
            <a:fld id="{8B0F79DD-439D-427F-B048-CFA753F5FED6}" type="slidenum">
              <a:rPr lang="en-US" smtClean="0"/>
              <a:t>‹#›</a:t>
            </a:fld>
            <a:endParaRPr lang="en-US"/>
          </a:p>
        </p:txBody>
      </p:sp>
    </p:spTree>
    <p:extLst>
      <p:ext uri="{BB962C8B-B14F-4D97-AF65-F5344CB8AC3E}">
        <p14:creationId xmlns:p14="http://schemas.microsoft.com/office/powerpoint/2010/main" val="37211723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7" name="Rectangle 6"/>
          <p:cNvSpPr/>
          <p:nvPr/>
        </p:nvSpPr>
        <p:spPr>
          <a:xfrm>
            <a:off x="1" y="3886200"/>
            <a:ext cx="12192000" cy="2971800"/>
          </a:xfrm>
          <a:prstGeom prst="rect">
            <a:avLst/>
          </a:prstGeom>
          <a:gradFill flip="none" rotWithShape="1">
            <a:gsLst>
              <a:gs pos="100000">
                <a:schemeClr val="bg1">
                  <a:lumMod val="65000"/>
                  <a:alpha val="53000"/>
                </a:schemeClr>
              </a:gs>
              <a:gs pos="0">
                <a:schemeClr val="bg1">
                  <a:lumMod val="95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9" rIns="91436" bIns="45719" rtlCol="0" anchor="ctr"/>
          <a:lstStyle/>
          <a:p>
            <a:pPr algn="ctr"/>
            <a:endParaRPr lang="en-US" sz="1800">
              <a:solidFill>
                <a:prstClr val="white"/>
              </a:solidFill>
            </a:endParaRPr>
          </a:p>
        </p:txBody>
      </p:sp>
      <p:sp>
        <p:nvSpPr>
          <p:cNvPr id="2" name="Title 1"/>
          <p:cNvSpPr>
            <a:spLocks noGrp="1"/>
          </p:cNvSpPr>
          <p:nvPr>
            <p:ph type="ctrTitle"/>
          </p:nvPr>
        </p:nvSpPr>
        <p:spPr>
          <a:xfrm>
            <a:off x="914401" y="3887117"/>
            <a:ext cx="10363200" cy="610820"/>
          </a:xfrm>
        </p:spPr>
        <p:txBody>
          <a:bodyPr/>
          <a:lstStyle>
            <a:lvl1pPr algn="ctr">
              <a:defRPr lang="en-US" sz="4000" kern="1200" smtClean="0">
                <a:solidFill>
                  <a:schemeClr val="tx1">
                    <a:lumMod val="75000"/>
                    <a:lumOff val="25000"/>
                  </a:schemeClr>
                </a:solidFill>
                <a:latin typeface="+mj-lt"/>
                <a:ea typeface="+mj-ea"/>
                <a:cs typeface="+mj-cs"/>
              </a:defRPr>
            </a:lvl1pPr>
          </a:lstStyle>
          <a:p>
            <a:r>
              <a:rPr lang="en-US"/>
              <a:t>Click to edit Master title style</a:t>
            </a:r>
          </a:p>
        </p:txBody>
      </p:sp>
      <p:sp>
        <p:nvSpPr>
          <p:cNvPr id="3" name="Subtitle 2"/>
          <p:cNvSpPr>
            <a:spLocks noGrp="1"/>
          </p:cNvSpPr>
          <p:nvPr>
            <p:ph type="subTitle" idx="1"/>
          </p:nvPr>
        </p:nvSpPr>
        <p:spPr>
          <a:xfrm>
            <a:off x="1828800" y="4399020"/>
            <a:ext cx="8534401" cy="764440"/>
          </a:xfrm>
        </p:spPr>
        <p:txBody>
          <a:bodyPr>
            <a:normAutofit/>
          </a:bodyPr>
          <a:lstStyle>
            <a:lvl1pPr marL="0" indent="0" algn="ctr">
              <a:buNone/>
              <a:defRPr lang="en-US" sz="2400" kern="1200" smtClean="0">
                <a:solidFill>
                  <a:schemeClr val="tx1">
                    <a:lumMod val="65000"/>
                    <a:lumOff val="35000"/>
                  </a:schemeClr>
                </a:solidFill>
                <a:latin typeface="+mj-lt"/>
                <a:ea typeface="+mj-ea"/>
                <a:cs typeface="+mj-cs"/>
              </a:defRPr>
            </a:lvl1pPr>
            <a:lvl2pPr marL="609468" indent="0" algn="ctr">
              <a:buNone/>
              <a:defRPr>
                <a:solidFill>
                  <a:schemeClr val="tx1">
                    <a:tint val="75000"/>
                  </a:schemeClr>
                </a:solidFill>
              </a:defRPr>
            </a:lvl2pPr>
            <a:lvl3pPr marL="1218936" indent="0" algn="ctr">
              <a:buNone/>
              <a:defRPr>
                <a:solidFill>
                  <a:schemeClr val="tx1">
                    <a:tint val="75000"/>
                  </a:schemeClr>
                </a:solidFill>
              </a:defRPr>
            </a:lvl3pPr>
            <a:lvl4pPr marL="1828404" indent="0" algn="ctr">
              <a:buNone/>
              <a:defRPr>
                <a:solidFill>
                  <a:schemeClr val="tx1">
                    <a:tint val="75000"/>
                  </a:schemeClr>
                </a:solidFill>
              </a:defRPr>
            </a:lvl4pPr>
            <a:lvl5pPr marL="2437872" indent="0" algn="ctr">
              <a:buNone/>
              <a:defRPr>
                <a:solidFill>
                  <a:schemeClr val="tx1">
                    <a:tint val="75000"/>
                  </a:schemeClr>
                </a:solidFill>
              </a:defRPr>
            </a:lvl5pPr>
            <a:lvl6pPr marL="3047340" indent="0" algn="ctr">
              <a:buNone/>
              <a:defRPr>
                <a:solidFill>
                  <a:schemeClr val="tx1">
                    <a:tint val="75000"/>
                  </a:schemeClr>
                </a:solidFill>
              </a:defRPr>
            </a:lvl6pPr>
            <a:lvl7pPr marL="3656808" indent="0" algn="ctr">
              <a:buNone/>
              <a:defRPr>
                <a:solidFill>
                  <a:schemeClr val="tx1">
                    <a:tint val="75000"/>
                  </a:schemeClr>
                </a:solidFill>
              </a:defRPr>
            </a:lvl7pPr>
            <a:lvl8pPr marL="4266275" indent="0" algn="ctr">
              <a:buNone/>
              <a:defRPr>
                <a:solidFill>
                  <a:schemeClr val="tx1">
                    <a:tint val="75000"/>
                  </a:schemeClr>
                </a:solidFill>
              </a:defRPr>
            </a:lvl8pPr>
            <a:lvl9pPr marL="4875744"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578D6DB-6798-42D2-B9AD-FC6F1C72FC30}" type="datetimeFigureOut">
              <a:rPr lang="en-US" smtClean="0"/>
              <a:pPr/>
              <a:t>6/29/2022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EDE275-BE14-4364-AEA2-5F5667C0FD49}" type="slidenum">
              <a:rPr lang="en-US" smtClean="0"/>
              <a:pPr/>
              <a:t>‹#›</a:t>
            </a:fld>
            <a:endParaRPr lang="en-US"/>
          </a:p>
        </p:txBody>
      </p:sp>
    </p:spTree>
    <p:extLst>
      <p:ext uri="{BB962C8B-B14F-4D97-AF65-F5344CB8AC3E}">
        <p14:creationId xmlns:p14="http://schemas.microsoft.com/office/powerpoint/2010/main" val="13648094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1" y="2130427"/>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1" cy="1752600"/>
          </a:xfrm>
        </p:spPr>
        <p:txBody>
          <a:bodyPr/>
          <a:lstStyle>
            <a:lvl1pPr marL="0" indent="0" algn="ctr">
              <a:buNone/>
              <a:defRPr>
                <a:solidFill>
                  <a:schemeClr val="tx1">
                    <a:tint val="75000"/>
                  </a:schemeClr>
                </a:solidFill>
              </a:defRPr>
            </a:lvl1pPr>
            <a:lvl2pPr marL="609493" indent="0" algn="ctr">
              <a:buNone/>
              <a:defRPr>
                <a:solidFill>
                  <a:schemeClr val="tx1">
                    <a:tint val="75000"/>
                  </a:schemeClr>
                </a:solidFill>
              </a:defRPr>
            </a:lvl2pPr>
            <a:lvl3pPr marL="1218987" indent="0" algn="ctr">
              <a:buNone/>
              <a:defRPr>
                <a:solidFill>
                  <a:schemeClr val="tx1">
                    <a:tint val="75000"/>
                  </a:schemeClr>
                </a:solidFill>
              </a:defRPr>
            </a:lvl3pPr>
            <a:lvl4pPr marL="1828480" indent="0" algn="ctr">
              <a:buNone/>
              <a:defRPr>
                <a:solidFill>
                  <a:schemeClr val="tx1">
                    <a:tint val="75000"/>
                  </a:schemeClr>
                </a:solidFill>
              </a:defRPr>
            </a:lvl4pPr>
            <a:lvl5pPr marL="2437973" indent="0" algn="ctr">
              <a:buNone/>
              <a:defRPr>
                <a:solidFill>
                  <a:schemeClr val="tx1">
                    <a:tint val="75000"/>
                  </a:schemeClr>
                </a:solidFill>
              </a:defRPr>
            </a:lvl5pPr>
            <a:lvl6pPr marL="3047467" indent="0" algn="ctr">
              <a:buNone/>
              <a:defRPr>
                <a:solidFill>
                  <a:schemeClr val="tx1">
                    <a:tint val="75000"/>
                  </a:schemeClr>
                </a:solidFill>
              </a:defRPr>
            </a:lvl6pPr>
            <a:lvl7pPr marL="3656960" indent="0" algn="ctr">
              <a:buNone/>
              <a:defRPr>
                <a:solidFill>
                  <a:schemeClr val="tx1">
                    <a:tint val="75000"/>
                  </a:schemeClr>
                </a:solidFill>
              </a:defRPr>
            </a:lvl7pPr>
            <a:lvl8pPr marL="4266453" indent="0" algn="ctr">
              <a:buNone/>
              <a:defRPr>
                <a:solidFill>
                  <a:schemeClr val="tx1">
                    <a:tint val="75000"/>
                  </a:schemeClr>
                </a:solidFill>
              </a:defRPr>
            </a:lvl8pPr>
            <a:lvl9pPr marL="4875947"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25404F2-BE9A-4460-8815-8F645183555F}" type="datetimeFigureOut">
              <a:rPr lang="en-US" smtClean="0"/>
              <a:pPr/>
              <a:t>6/29/2022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6191789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25404F2-BE9A-4460-8815-8F645183555F}" type="datetimeFigureOut">
              <a:rPr lang="en-US" smtClean="0"/>
              <a:pPr/>
              <a:t>6/29/2022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11405304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5"/>
          </a:xfrm>
        </p:spPr>
        <p:txBody>
          <a:bodyPr anchor="t"/>
          <a:lstStyle>
            <a:lvl1pPr algn="l">
              <a:defRPr sz="53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700">
                <a:solidFill>
                  <a:schemeClr val="tx1">
                    <a:tint val="75000"/>
                  </a:schemeClr>
                </a:solidFill>
              </a:defRPr>
            </a:lvl1pPr>
            <a:lvl2pPr marL="609493" indent="0">
              <a:buNone/>
              <a:defRPr sz="2400">
                <a:solidFill>
                  <a:schemeClr val="tx1">
                    <a:tint val="75000"/>
                  </a:schemeClr>
                </a:solidFill>
              </a:defRPr>
            </a:lvl2pPr>
            <a:lvl3pPr marL="1218987" indent="0">
              <a:buNone/>
              <a:defRPr sz="2100">
                <a:solidFill>
                  <a:schemeClr val="tx1">
                    <a:tint val="75000"/>
                  </a:schemeClr>
                </a:solidFill>
              </a:defRPr>
            </a:lvl3pPr>
            <a:lvl4pPr marL="1828480" indent="0">
              <a:buNone/>
              <a:defRPr sz="1900">
                <a:solidFill>
                  <a:schemeClr val="tx1">
                    <a:tint val="75000"/>
                  </a:schemeClr>
                </a:solidFill>
              </a:defRPr>
            </a:lvl4pPr>
            <a:lvl5pPr marL="2437973" indent="0">
              <a:buNone/>
              <a:defRPr sz="1900">
                <a:solidFill>
                  <a:schemeClr val="tx1">
                    <a:tint val="75000"/>
                  </a:schemeClr>
                </a:solidFill>
              </a:defRPr>
            </a:lvl5pPr>
            <a:lvl6pPr marL="3047467" indent="0">
              <a:buNone/>
              <a:defRPr sz="1900">
                <a:solidFill>
                  <a:schemeClr val="tx1">
                    <a:tint val="75000"/>
                  </a:schemeClr>
                </a:solidFill>
              </a:defRPr>
            </a:lvl6pPr>
            <a:lvl7pPr marL="3656960" indent="0">
              <a:buNone/>
              <a:defRPr sz="1900">
                <a:solidFill>
                  <a:schemeClr val="tx1">
                    <a:tint val="75000"/>
                  </a:schemeClr>
                </a:solidFill>
              </a:defRPr>
            </a:lvl7pPr>
            <a:lvl8pPr marL="4266453" indent="0">
              <a:buNone/>
              <a:defRPr sz="1900">
                <a:solidFill>
                  <a:schemeClr val="tx1">
                    <a:tint val="75000"/>
                  </a:schemeClr>
                </a:solidFill>
              </a:defRPr>
            </a:lvl8pPr>
            <a:lvl9pPr marL="4875947" indent="0">
              <a:buNone/>
              <a:defRPr sz="19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25404F2-BE9A-4460-8815-8F645183555F}" type="datetimeFigureOut">
              <a:rPr lang="en-US" smtClean="0"/>
              <a:pPr/>
              <a:t>6/29/2022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34244885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2"/>
            <a:ext cx="5384800" cy="4525963"/>
          </a:xfrm>
        </p:spPr>
        <p:txBody>
          <a:bodyPr/>
          <a:lstStyle>
            <a:lvl1pPr>
              <a:defRPr sz="37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2"/>
            <a:ext cx="5384800" cy="4525963"/>
          </a:xfrm>
        </p:spPr>
        <p:txBody>
          <a:bodyPr/>
          <a:lstStyle>
            <a:lvl1pPr>
              <a:defRPr sz="37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25404F2-BE9A-4460-8815-8F645183555F}" type="datetimeFigureOut">
              <a:rPr lang="en-US" smtClean="0"/>
              <a:pPr/>
              <a:t>6/29/2022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24615741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4"/>
            <a:ext cx="5386917" cy="639763"/>
          </a:xfrm>
        </p:spPr>
        <p:txBody>
          <a:bodyPr anchor="b"/>
          <a:lstStyle>
            <a:lvl1pPr marL="0" indent="0">
              <a:buNone/>
              <a:defRPr sz="3200" b="1"/>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3200"/>
            </a:lvl1pPr>
            <a:lvl2pPr>
              <a:defRPr sz="2700"/>
            </a:lvl2pPr>
            <a:lvl3pPr>
              <a:defRPr sz="2400"/>
            </a:lvl3pPr>
            <a:lvl4pPr>
              <a:defRPr sz="2100"/>
            </a:lvl4pPr>
            <a:lvl5pPr>
              <a:defRPr sz="2100"/>
            </a:lvl5pPr>
            <a:lvl6pPr>
              <a:defRPr sz="2100"/>
            </a:lvl6pPr>
            <a:lvl7pPr>
              <a:defRPr sz="2100"/>
            </a:lvl7pPr>
            <a:lvl8pPr>
              <a:defRPr sz="2100"/>
            </a:lvl8pPr>
            <a:lvl9pPr>
              <a:defRPr sz="2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4"/>
            <a:ext cx="5389033" cy="639763"/>
          </a:xfrm>
        </p:spPr>
        <p:txBody>
          <a:bodyPr anchor="b"/>
          <a:lstStyle>
            <a:lvl1pPr marL="0" indent="0">
              <a:buNone/>
              <a:defRPr sz="3200" b="1"/>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3200"/>
            </a:lvl1pPr>
            <a:lvl2pPr>
              <a:defRPr sz="2700"/>
            </a:lvl2pPr>
            <a:lvl3pPr>
              <a:defRPr sz="2400"/>
            </a:lvl3pPr>
            <a:lvl4pPr>
              <a:defRPr sz="2100"/>
            </a:lvl4pPr>
            <a:lvl5pPr>
              <a:defRPr sz="2100"/>
            </a:lvl5pPr>
            <a:lvl6pPr>
              <a:defRPr sz="2100"/>
            </a:lvl6pPr>
            <a:lvl7pPr>
              <a:defRPr sz="2100"/>
            </a:lvl7pPr>
            <a:lvl8pPr>
              <a:defRPr sz="2100"/>
            </a:lvl8pPr>
            <a:lvl9pPr>
              <a:defRPr sz="2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25404F2-BE9A-4460-8815-8F645183555F}" type="datetimeFigureOut">
              <a:rPr lang="en-US" smtClean="0"/>
              <a:pPr/>
              <a:t>6/29/2022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41760410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3600"/>
            </a:lvl1pPr>
          </a:lstStyle>
          <a:p>
            <a:r>
              <a:rPr lang="en-US"/>
              <a:t>Click to edit Master title style</a:t>
            </a:r>
          </a:p>
        </p:txBody>
      </p:sp>
      <p:sp>
        <p:nvSpPr>
          <p:cNvPr id="3" name="Date Placeholder 2"/>
          <p:cNvSpPr>
            <a:spLocks noGrp="1"/>
          </p:cNvSpPr>
          <p:nvPr>
            <p:ph type="dt" sz="half" idx="10"/>
          </p:nvPr>
        </p:nvSpPr>
        <p:spPr/>
        <p:txBody>
          <a:bodyPr/>
          <a:lstStyle/>
          <a:p>
            <a:fld id="{425404F2-BE9A-4460-8815-8F645183555F}" type="datetimeFigureOut">
              <a:rPr lang="en-US" smtClean="0"/>
              <a:pPr/>
              <a:t>6/29/2022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422206116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5404F2-BE9A-4460-8815-8F645183555F}" type="datetimeFigureOut">
              <a:rPr lang="en-US" smtClean="0"/>
              <a:pPr/>
              <a:t>6/29/2022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1727467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FF577F-DBBE-4E07-9EFC-C2F1F64E59C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88E5C23-752B-4779-9CB3-C3AE3B6316A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3EC193-3506-4610-AC22-95D316336672}"/>
              </a:ext>
            </a:extLst>
          </p:cNvPr>
          <p:cNvSpPr>
            <a:spLocks noGrp="1"/>
          </p:cNvSpPr>
          <p:nvPr>
            <p:ph type="dt" sz="half" idx="10"/>
          </p:nvPr>
        </p:nvSpPr>
        <p:spPr/>
        <p:txBody>
          <a:bodyPr/>
          <a:lstStyle/>
          <a:p>
            <a:fld id="{B79B462C-33C8-4BB2-8DBC-160FAED03888}" type="datetimeFigureOut">
              <a:rPr lang="en-US" smtClean="0"/>
              <a:t>6/29/2022</a:t>
            </a:fld>
            <a:endParaRPr lang="en-US"/>
          </a:p>
        </p:txBody>
      </p:sp>
      <p:sp>
        <p:nvSpPr>
          <p:cNvPr id="5" name="Footer Placeholder 4">
            <a:extLst>
              <a:ext uri="{FF2B5EF4-FFF2-40B4-BE49-F238E27FC236}">
                <a16:creationId xmlns:a16="http://schemas.microsoft.com/office/drawing/2014/main" id="{B6E9646D-85D0-4E90-9072-A03404D2F8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2E0D98E-4057-4A66-8615-24275C662060}"/>
              </a:ext>
            </a:extLst>
          </p:cNvPr>
          <p:cNvSpPr>
            <a:spLocks noGrp="1"/>
          </p:cNvSpPr>
          <p:nvPr>
            <p:ph type="sldNum" sz="quarter" idx="12"/>
          </p:nvPr>
        </p:nvSpPr>
        <p:spPr/>
        <p:txBody>
          <a:bodyPr/>
          <a:lstStyle/>
          <a:p>
            <a:fld id="{8B0F79DD-439D-427F-B048-CFA753F5FED6}" type="slidenum">
              <a:rPr lang="en-US" smtClean="0"/>
              <a:t>‹#›</a:t>
            </a:fld>
            <a:endParaRPr lang="en-US"/>
          </a:p>
        </p:txBody>
      </p:sp>
    </p:spTree>
    <p:extLst>
      <p:ext uri="{BB962C8B-B14F-4D97-AF65-F5344CB8AC3E}">
        <p14:creationId xmlns:p14="http://schemas.microsoft.com/office/powerpoint/2010/main" val="140651530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1"/>
          </a:xfrm>
        </p:spPr>
        <p:txBody>
          <a:bodyPr anchor="b"/>
          <a:lstStyle>
            <a:lvl1pPr algn="l">
              <a:defRPr sz="27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4300"/>
            </a:lvl1pPr>
            <a:lvl2pPr>
              <a:defRPr sz="3700"/>
            </a:lvl2pPr>
            <a:lvl3pPr>
              <a:defRPr sz="3200"/>
            </a:lvl3pPr>
            <a:lvl4pPr>
              <a:defRPr sz="2700"/>
            </a:lvl4pPr>
            <a:lvl5pPr>
              <a:defRPr sz="2700"/>
            </a:lvl5pPr>
            <a:lvl6pPr>
              <a:defRPr sz="2700"/>
            </a:lvl6pPr>
            <a:lvl7pPr>
              <a:defRPr sz="2700"/>
            </a:lvl7pPr>
            <a:lvl8pPr>
              <a:defRPr sz="2700"/>
            </a:lvl8pPr>
            <a:lvl9pPr>
              <a:defRPr sz="2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900"/>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a:t>Click to edit Master text styles</a:t>
            </a:r>
          </a:p>
        </p:txBody>
      </p:sp>
      <p:sp>
        <p:nvSpPr>
          <p:cNvPr id="5" name="Date Placeholder 4"/>
          <p:cNvSpPr>
            <a:spLocks noGrp="1"/>
          </p:cNvSpPr>
          <p:nvPr>
            <p:ph type="dt" sz="half" idx="10"/>
          </p:nvPr>
        </p:nvSpPr>
        <p:spPr/>
        <p:txBody>
          <a:bodyPr/>
          <a:lstStyle/>
          <a:p>
            <a:fld id="{425404F2-BE9A-4460-8815-8F645183555F}" type="datetimeFigureOut">
              <a:rPr lang="en-US" smtClean="0"/>
              <a:pPr/>
              <a:t>6/29/2022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145001679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8" y="4800601"/>
            <a:ext cx="7315200" cy="566739"/>
          </a:xfrm>
        </p:spPr>
        <p:txBody>
          <a:bodyPr anchor="b"/>
          <a:lstStyle>
            <a:lvl1pPr algn="l">
              <a:defRPr sz="2700" b="1"/>
            </a:lvl1pPr>
          </a:lstStyle>
          <a:p>
            <a:r>
              <a:rPr lang="en-US"/>
              <a:t>Click to edit Master title style</a:t>
            </a:r>
          </a:p>
        </p:txBody>
      </p:sp>
      <p:sp>
        <p:nvSpPr>
          <p:cNvPr id="3" name="Picture Placeholder 2"/>
          <p:cNvSpPr>
            <a:spLocks noGrp="1"/>
          </p:cNvSpPr>
          <p:nvPr>
            <p:ph type="pic" idx="1"/>
          </p:nvPr>
        </p:nvSpPr>
        <p:spPr>
          <a:xfrm>
            <a:off x="2389718" y="612775"/>
            <a:ext cx="7315200" cy="4114800"/>
          </a:xfrm>
        </p:spPr>
        <p:txBody>
          <a:bodyPr/>
          <a:lstStyle>
            <a:lvl1pPr marL="0" indent="0">
              <a:buNone/>
              <a:defRPr sz="4300"/>
            </a:lvl1pPr>
            <a:lvl2pPr marL="609493" indent="0">
              <a:buNone/>
              <a:defRPr sz="3700"/>
            </a:lvl2pPr>
            <a:lvl3pPr marL="1218987" indent="0">
              <a:buNone/>
              <a:defRPr sz="3200"/>
            </a:lvl3pPr>
            <a:lvl4pPr marL="1828480" indent="0">
              <a:buNone/>
              <a:defRPr sz="2700"/>
            </a:lvl4pPr>
            <a:lvl5pPr marL="2437973" indent="0">
              <a:buNone/>
              <a:defRPr sz="2700"/>
            </a:lvl5pPr>
            <a:lvl6pPr marL="3047467" indent="0">
              <a:buNone/>
              <a:defRPr sz="2700"/>
            </a:lvl6pPr>
            <a:lvl7pPr marL="3656960" indent="0">
              <a:buNone/>
              <a:defRPr sz="2700"/>
            </a:lvl7pPr>
            <a:lvl8pPr marL="4266453" indent="0">
              <a:buNone/>
              <a:defRPr sz="2700"/>
            </a:lvl8pPr>
            <a:lvl9pPr marL="4875947" indent="0">
              <a:buNone/>
              <a:defRPr sz="2700"/>
            </a:lvl9pPr>
          </a:lstStyle>
          <a:p>
            <a:endParaRPr lang="en-US"/>
          </a:p>
        </p:txBody>
      </p:sp>
      <p:sp>
        <p:nvSpPr>
          <p:cNvPr id="4" name="Text Placeholder 3"/>
          <p:cNvSpPr>
            <a:spLocks noGrp="1"/>
          </p:cNvSpPr>
          <p:nvPr>
            <p:ph type="body" sz="half" idx="2"/>
          </p:nvPr>
        </p:nvSpPr>
        <p:spPr>
          <a:xfrm>
            <a:off x="2389718" y="5367339"/>
            <a:ext cx="7315200" cy="804863"/>
          </a:xfrm>
        </p:spPr>
        <p:txBody>
          <a:bodyPr/>
          <a:lstStyle>
            <a:lvl1pPr marL="0" indent="0">
              <a:buNone/>
              <a:defRPr sz="1900"/>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a:t>Click to edit Master text styles</a:t>
            </a:r>
          </a:p>
        </p:txBody>
      </p:sp>
      <p:sp>
        <p:nvSpPr>
          <p:cNvPr id="5" name="Date Placeholder 4"/>
          <p:cNvSpPr>
            <a:spLocks noGrp="1"/>
          </p:cNvSpPr>
          <p:nvPr>
            <p:ph type="dt" sz="half" idx="10"/>
          </p:nvPr>
        </p:nvSpPr>
        <p:spPr/>
        <p:txBody>
          <a:bodyPr/>
          <a:lstStyle/>
          <a:p>
            <a:fld id="{425404F2-BE9A-4460-8815-8F645183555F}" type="datetimeFigureOut">
              <a:rPr lang="en-US" smtClean="0"/>
              <a:pPr/>
              <a:t>6/29/2022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372996375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25404F2-BE9A-4460-8815-8F645183555F}" type="datetimeFigureOut">
              <a:rPr lang="en-US" smtClean="0"/>
              <a:pPr/>
              <a:t>6/29/2022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337487876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0"/>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0"/>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25404F2-BE9A-4460-8815-8F645183555F}" type="datetimeFigureOut">
              <a:rPr lang="en-US" smtClean="0"/>
              <a:pPr/>
              <a:t>6/29/2022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313954256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slidemodel2">
    <p:bg>
      <p:bgPr>
        <a:gradFill flip="none" rotWithShape="1">
          <a:gsLst>
            <a:gs pos="55000">
              <a:srgbClr val="1181AE"/>
            </a:gs>
            <a:gs pos="0">
              <a:srgbClr val="1181AE"/>
            </a:gs>
            <a:gs pos="100000">
              <a:srgbClr val="095474"/>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218672" y="2870634"/>
            <a:ext cx="5932223" cy="711081"/>
          </a:xfrm>
        </p:spPr>
        <p:txBody>
          <a:bodyPr>
            <a:normAutofit/>
          </a:bodyPr>
          <a:lstStyle>
            <a:lvl1pPr algn="ctr">
              <a:defRPr sz="3600" b="0">
                <a:solidFill>
                  <a:schemeClr val="bg1"/>
                </a:solidFill>
                <a:effectLst>
                  <a:outerShdw blurRad="38100" dist="38100" dir="2700000" algn="tl">
                    <a:srgbClr val="000000">
                      <a:alpha val="43137"/>
                    </a:srgbClr>
                  </a:outerShdw>
                </a:effectLst>
                <a:latin typeface="+mj-lt"/>
                <a:ea typeface="Open Sans" pitchFamily="34" charset="0"/>
                <a:cs typeface="Open Sans" pitchFamily="34" charset="0"/>
              </a:defRPr>
            </a:lvl1pPr>
          </a:lstStyle>
          <a:p>
            <a:r>
              <a:rPr lang="en-US"/>
              <a:t>SlideModel.com</a:t>
            </a:r>
          </a:p>
        </p:txBody>
      </p:sp>
      <p:sp>
        <p:nvSpPr>
          <p:cNvPr id="3" name="Date Placeholder 2"/>
          <p:cNvSpPr>
            <a:spLocks noGrp="1"/>
          </p:cNvSpPr>
          <p:nvPr>
            <p:ph type="dt" sz="half" idx="10"/>
          </p:nvPr>
        </p:nvSpPr>
        <p:spPr/>
        <p:txBody>
          <a:bodyPr/>
          <a:lstStyle/>
          <a:p>
            <a:fld id="{425404F2-BE9A-4460-8815-8F645183555F}" type="datetimeFigureOut">
              <a:rPr lang="en-US" smtClean="0"/>
              <a:pPr/>
              <a:t>6/29/2022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E69268-9C8B-4EBF-A9EE-DC5DC2D48DC3}" type="slidenum">
              <a:rPr lang="en-US" smtClean="0"/>
              <a:pPr/>
              <a:t>‹#›</a:t>
            </a:fld>
            <a:endParaRPr lang="en-US"/>
          </a:p>
        </p:txBody>
      </p:sp>
    </p:spTree>
    <p:extLst>
      <p:ext uri="{BB962C8B-B14F-4D97-AF65-F5344CB8AC3E}">
        <p14:creationId xmlns:p14="http://schemas.microsoft.com/office/powerpoint/2010/main" val="264362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738536-E9BF-42B5-AE08-C5908DEDDE4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A74EC4-20AD-4F78-8759-ECBDD7910AE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30CB31D-22DF-45F9-9781-E33DCEA6729A}"/>
              </a:ext>
            </a:extLst>
          </p:cNvPr>
          <p:cNvSpPr>
            <a:spLocks noGrp="1"/>
          </p:cNvSpPr>
          <p:nvPr>
            <p:ph type="dt" sz="half" idx="10"/>
          </p:nvPr>
        </p:nvSpPr>
        <p:spPr/>
        <p:txBody>
          <a:bodyPr/>
          <a:lstStyle/>
          <a:p>
            <a:fld id="{B79B462C-33C8-4BB2-8DBC-160FAED03888}" type="datetimeFigureOut">
              <a:rPr lang="en-US" smtClean="0"/>
              <a:t>6/29/2022</a:t>
            </a:fld>
            <a:endParaRPr lang="en-US"/>
          </a:p>
        </p:txBody>
      </p:sp>
      <p:sp>
        <p:nvSpPr>
          <p:cNvPr id="5" name="Footer Placeholder 4">
            <a:extLst>
              <a:ext uri="{FF2B5EF4-FFF2-40B4-BE49-F238E27FC236}">
                <a16:creationId xmlns:a16="http://schemas.microsoft.com/office/drawing/2014/main" id="{EC4E709E-856A-4FBB-A0F5-6E8747C42F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B17100B-B922-4752-969C-28B6A6F89EAE}"/>
              </a:ext>
            </a:extLst>
          </p:cNvPr>
          <p:cNvSpPr>
            <a:spLocks noGrp="1"/>
          </p:cNvSpPr>
          <p:nvPr>
            <p:ph type="sldNum" sz="quarter" idx="12"/>
          </p:nvPr>
        </p:nvSpPr>
        <p:spPr/>
        <p:txBody>
          <a:bodyPr/>
          <a:lstStyle/>
          <a:p>
            <a:fld id="{8B0F79DD-439D-427F-B048-CFA753F5FED6}" type="slidenum">
              <a:rPr lang="en-US" smtClean="0"/>
              <a:t>‹#›</a:t>
            </a:fld>
            <a:endParaRPr lang="en-US"/>
          </a:p>
        </p:txBody>
      </p:sp>
    </p:spTree>
    <p:extLst>
      <p:ext uri="{BB962C8B-B14F-4D97-AF65-F5344CB8AC3E}">
        <p14:creationId xmlns:p14="http://schemas.microsoft.com/office/powerpoint/2010/main" val="27533794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FD163-3A58-41FC-B808-EACF1F8C099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9C8F091-85A7-463D-A023-96B69C29C58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1408601-387F-4AD3-AE21-B1A1CE6BA0A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93147BA-3921-4B0F-8A36-922C3E6DA662}"/>
              </a:ext>
            </a:extLst>
          </p:cNvPr>
          <p:cNvSpPr>
            <a:spLocks noGrp="1"/>
          </p:cNvSpPr>
          <p:nvPr>
            <p:ph type="dt" sz="half" idx="10"/>
          </p:nvPr>
        </p:nvSpPr>
        <p:spPr/>
        <p:txBody>
          <a:bodyPr/>
          <a:lstStyle/>
          <a:p>
            <a:fld id="{B79B462C-33C8-4BB2-8DBC-160FAED03888}" type="datetimeFigureOut">
              <a:rPr lang="en-US" smtClean="0"/>
              <a:t>6/29/2022</a:t>
            </a:fld>
            <a:endParaRPr lang="en-US"/>
          </a:p>
        </p:txBody>
      </p:sp>
      <p:sp>
        <p:nvSpPr>
          <p:cNvPr id="6" name="Footer Placeholder 5">
            <a:extLst>
              <a:ext uri="{FF2B5EF4-FFF2-40B4-BE49-F238E27FC236}">
                <a16:creationId xmlns:a16="http://schemas.microsoft.com/office/drawing/2014/main" id="{C90BC6AB-D005-4842-97A8-30B97D4A910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5A76E19-2618-4B12-8239-DE5A846CE7D4}"/>
              </a:ext>
            </a:extLst>
          </p:cNvPr>
          <p:cNvSpPr>
            <a:spLocks noGrp="1"/>
          </p:cNvSpPr>
          <p:nvPr>
            <p:ph type="sldNum" sz="quarter" idx="12"/>
          </p:nvPr>
        </p:nvSpPr>
        <p:spPr/>
        <p:txBody>
          <a:bodyPr/>
          <a:lstStyle/>
          <a:p>
            <a:fld id="{8B0F79DD-439D-427F-B048-CFA753F5FED6}" type="slidenum">
              <a:rPr lang="en-US" smtClean="0"/>
              <a:t>‹#›</a:t>
            </a:fld>
            <a:endParaRPr lang="en-US"/>
          </a:p>
        </p:txBody>
      </p:sp>
    </p:spTree>
    <p:extLst>
      <p:ext uri="{BB962C8B-B14F-4D97-AF65-F5344CB8AC3E}">
        <p14:creationId xmlns:p14="http://schemas.microsoft.com/office/powerpoint/2010/main" val="11928337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B005C9-9D4A-4E25-97E8-D2EA2E4B710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CDF83C1-6461-47A5-AD24-D4E5A9B7CE6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643A20E-F4EC-44F6-B17F-2DB36C503FD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85F835-F11E-4082-B1A5-C25728F7AD1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38FEC51-8857-4E1C-814B-10D3F5331FF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5C15AA1-651D-4EE2-A855-508733D4316B}"/>
              </a:ext>
            </a:extLst>
          </p:cNvPr>
          <p:cNvSpPr>
            <a:spLocks noGrp="1"/>
          </p:cNvSpPr>
          <p:nvPr>
            <p:ph type="dt" sz="half" idx="10"/>
          </p:nvPr>
        </p:nvSpPr>
        <p:spPr/>
        <p:txBody>
          <a:bodyPr/>
          <a:lstStyle/>
          <a:p>
            <a:fld id="{B79B462C-33C8-4BB2-8DBC-160FAED03888}" type="datetimeFigureOut">
              <a:rPr lang="en-US" smtClean="0"/>
              <a:t>6/29/2022</a:t>
            </a:fld>
            <a:endParaRPr lang="en-US"/>
          </a:p>
        </p:txBody>
      </p:sp>
      <p:sp>
        <p:nvSpPr>
          <p:cNvPr id="8" name="Footer Placeholder 7">
            <a:extLst>
              <a:ext uri="{FF2B5EF4-FFF2-40B4-BE49-F238E27FC236}">
                <a16:creationId xmlns:a16="http://schemas.microsoft.com/office/drawing/2014/main" id="{66491637-06AA-4ECD-B6A0-A7C31DD5726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936E7A1-550B-4671-AE39-CA4AC6D8B8A4}"/>
              </a:ext>
            </a:extLst>
          </p:cNvPr>
          <p:cNvSpPr>
            <a:spLocks noGrp="1"/>
          </p:cNvSpPr>
          <p:nvPr>
            <p:ph type="sldNum" sz="quarter" idx="12"/>
          </p:nvPr>
        </p:nvSpPr>
        <p:spPr/>
        <p:txBody>
          <a:bodyPr/>
          <a:lstStyle/>
          <a:p>
            <a:fld id="{8B0F79DD-439D-427F-B048-CFA753F5FED6}" type="slidenum">
              <a:rPr lang="en-US" smtClean="0"/>
              <a:t>‹#›</a:t>
            </a:fld>
            <a:endParaRPr lang="en-US"/>
          </a:p>
        </p:txBody>
      </p:sp>
    </p:spTree>
    <p:extLst>
      <p:ext uri="{BB962C8B-B14F-4D97-AF65-F5344CB8AC3E}">
        <p14:creationId xmlns:p14="http://schemas.microsoft.com/office/powerpoint/2010/main" val="34126681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683EA2-9263-457E-A98B-FEDC5A3CAD8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30499D3-C262-4722-BF51-74F2184A8743}"/>
              </a:ext>
            </a:extLst>
          </p:cNvPr>
          <p:cNvSpPr>
            <a:spLocks noGrp="1"/>
          </p:cNvSpPr>
          <p:nvPr>
            <p:ph type="dt" sz="half" idx="10"/>
          </p:nvPr>
        </p:nvSpPr>
        <p:spPr/>
        <p:txBody>
          <a:bodyPr/>
          <a:lstStyle/>
          <a:p>
            <a:fld id="{B79B462C-33C8-4BB2-8DBC-160FAED03888}" type="datetimeFigureOut">
              <a:rPr lang="en-US" smtClean="0"/>
              <a:t>6/29/2022</a:t>
            </a:fld>
            <a:endParaRPr lang="en-US"/>
          </a:p>
        </p:txBody>
      </p:sp>
      <p:sp>
        <p:nvSpPr>
          <p:cNvPr id="4" name="Footer Placeholder 3">
            <a:extLst>
              <a:ext uri="{FF2B5EF4-FFF2-40B4-BE49-F238E27FC236}">
                <a16:creationId xmlns:a16="http://schemas.microsoft.com/office/drawing/2014/main" id="{2F5A2927-733A-4BD9-915E-56A27CC212E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0428C84-662A-4766-A008-8BA6B78BFF77}"/>
              </a:ext>
            </a:extLst>
          </p:cNvPr>
          <p:cNvSpPr>
            <a:spLocks noGrp="1"/>
          </p:cNvSpPr>
          <p:nvPr>
            <p:ph type="sldNum" sz="quarter" idx="12"/>
          </p:nvPr>
        </p:nvSpPr>
        <p:spPr/>
        <p:txBody>
          <a:bodyPr/>
          <a:lstStyle/>
          <a:p>
            <a:fld id="{8B0F79DD-439D-427F-B048-CFA753F5FED6}" type="slidenum">
              <a:rPr lang="en-US" smtClean="0"/>
              <a:t>‹#›</a:t>
            </a:fld>
            <a:endParaRPr lang="en-US"/>
          </a:p>
        </p:txBody>
      </p:sp>
    </p:spTree>
    <p:extLst>
      <p:ext uri="{BB962C8B-B14F-4D97-AF65-F5344CB8AC3E}">
        <p14:creationId xmlns:p14="http://schemas.microsoft.com/office/powerpoint/2010/main" val="24564738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F5DA0A1-7ADC-4977-BC97-B54FAC0310FE}"/>
              </a:ext>
            </a:extLst>
          </p:cNvPr>
          <p:cNvSpPr>
            <a:spLocks noGrp="1"/>
          </p:cNvSpPr>
          <p:nvPr>
            <p:ph type="dt" sz="half" idx="10"/>
          </p:nvPr>
        </p:nvSpPr>
        <p:spPr/>
        <p:txBody>
          <a:bodyPr/>
          <a:lstStyle/>
          <a:p>
            <a:fld id="{B79B462C-33C8-4BB2-8DBC-160FAED03888}" type="datetimeFigureOut">
              <a:rPr lang="en-US" smtClean="0"/>
              <a:t>6/29/2022</a:t>
            </a:fld>
            <a:endParaRPr lang="en-US"/>
          </a:p>
        </p:txBody>
      </p:sp>
      <p:sp>
        <p:nvSpPr>
          <p:cNvPr id="3" name="Footer Placeholder 2">
            <a:extLst>
              <a:ext uri="{FF2B5EF4-FFF2-40B4-BE49-F238E27FC236}">
                <a16:creationId xmlns:a16="http://schemas.microsoft.com/office/drawing/2014/main" id="{86B3449C-E2A0-45E2-82AF-B29F444BB71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EB53C5F-133C-4598-98A2-D01EA84DDEF1}"/>
              </a:ext>
            </a:extLst>
          </p:cNvPr>
          <p:cNvSpPr>
            <a:spLocks noGrp="1"/>
          </p:cNvSpPr>
          <p:nvPr>
            <p:ph type="sldNum" sz="quarter" idx="12"/>
          </p:nvPr>
        </p:nvSpPr>
        <p:spPr/>
        <p:txBody>
          <a:bodyPr/>
          <a:lstStyle/>
          <a:p>
            <a:fld id="{8B0F79DD-439D-427F-B048-CFA753F5FED6}" type="slidenum">
              <a:rPr lang="en-US" smtClean="0"/>
              <a:t>‹#›</a:t>
            </a:fld>
            <a:endParaRPr lang="en-US"/>
          </a:p>
        </p:txBody>
      </p:sp>
    </p:spTree>
    <p:extLst>
      <p:ext uri="{BB962C8B-B14F-4D97-AF65-F5344CB8AC3E}">
        <p14:creationId xmlns:p14="http://schemas.microsoft.com/office/powerpoint/2010/main" val="10754037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55E119-7EE9-4F99-8BC4-EC094B73C98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FE0A78D-C886-41D4-B975-EC70E4AFC56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25DD884-1992-4B32-B15C-C260DC2C41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FFAFF18-F1FF-469C-B832-416FB115748D}"/>
              </a:ext>
            </a:extLst>
          </p:cNvPr>
          <p:cNvSpPr>
            <a:spLocks noGrp="1"/>
          </p:cNvSpPr>
          <p:nvPr>
            <p:ph type="dt" sz="half" idx="10"/>
          </p:nvPr>
        </p:nvSpPr>
        <p:spPr/>
        <p:txBody>
          <a:bodyPr/>
          <a:lstStyle/>
          <a:p>
            <a:fld id="{B79B462C-33C8-4BB2-8DBC-160FAED03888}" type="datetimeFigureOut">
              <a:rPr lang="en-US" smtClean="0"/>
              <a:t>6/29/2022</a:t>
            </a:fld>
            <a:endParaRPr lang="en-US"/>
          </a:p>
        </p:txBody>
      </p:sp>
      <p:sp>
        <p:nvSpPr>
          <p:cNvPr id="6" name="Footer Placeholder 5">
            <a:extLst>
              <a:ext uri="{FF2B5EF4-FFF2-40B4-BE49-F238E27FC236}">
                <a16:creationId xmlns:a16="http://schemas.microsoft.com/office/drawing/2014/main" id="{14B278CC-0091-466B-9C08-489AA70F0F9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32E0469-68B9-4791-A8E4-BF34695A9748}"/>
              </a:ext>
            </a:extLst>
          </p:cNvPr>
          <p:cNvSpPr>
            <a:spLocks noGrp="1"/>
          </p:cNvSpPr>
          <p:nvPr>
            <p:ph type="sldNum" sz="quarter" idx="12"/>
          </p:nvPr>
        </p:nvSpPr>
        <p:spPr/>
        <p:txBody>
          <a:bodyPr/>
          <a:lstStyle/>
          <a:p>
            <a:fld id="{8B0F79DD-439D-427F-B048-CFA753F5FED6}" type="slidenum">
              <a:rPr lang="en-US" smtClean="0"/>
              <a:t>‹#›</a:t>
            </a:fld>
            <a:endParaRPr lang="en-US"/>
          </a:p>
        </p:txBody>
      </p:sp>
    </p:spTree>
    <p:extLst>
      <p:ext uri="{BB962C8B-B14F-4D97-AF65-F5344CB8AC3E}">
        <p14:creationId xmlns:p14="http://schemas.microsoft.com/office/powerpoint/2010/main" val="22491955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25154F-8CF6-4BE7-8D51-F647663B064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596B669-D3AD-4C3F-B0A0-A3177CDB822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9B5FF63-EBBD-4B77-93E9-FC3ECC6D9F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D1BE89E-FD60-42BD-8BA8-750FF7834FC2}"/>
              </a:ext>
            </a:extLst>
          </p:cNvPr>
          <p:cNvSpPr>
            <a:spLocks noGrp="1"/>
          </p:cNvSpPr>
          <p:nvPr>
            <p:ph type="dt" sz="half" idx="10"/>
          </p:nvPr>
        </p:nvSpPr>
        <p:spPr/>
        <p:txBody>
          <a:bodyPr/>
          <a:lstStyle/>
          <a:p>
            <a:fld id="{B79B462C-33C8-4BB2-8DBC-160FAED03888}" type="datetimeFigureOut">
              <a:rPr lang="en-US" smtClean="0"/>
              <a:t>6/29/2022</a:t>
            </a:fld>
            <a:endParaRPr lang="en-US"/>
          </a:p>
        </p:txBody>
      </p:sp>
      <p:sp>
        <p:nvSpPr>
          <p:cNvPr id="6" name="Footer Placeholder 5">
            <a:extLst>
              <a:ext uri="{FF2B5EF4-FFF2-40B4-BE49-F238E27FC236}">
                <a16:creationId xmlns:a16="http://schemas.microsoft.com/office/drawing/2014/main" id="{9B8F2A05-9BBB-427E-A069-796363E85F8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4CF4590-C982-456C-ACCA-3DB59BE5FDDF}"/>
              </a:ext>
            </a:extLst>
          </p:cNvPr>
          <p:cNvSpPr>
            <a:spLocks noGrp="1"/>
          </p:cNvSpPr>
          <p:nvPr>
            <p:ph type="sldNum" sz="quarter" idx="12"/>
          </p:nvPr>
        </p:nvSpPr>
        <p:spPr/>
        <p:txBody>
          <a:bodyPr/>
          <a:lstStyle/>
          <a:p>
            <a:fld id="{8B0F79DD-439D-427F-B048-CFA753F5FED6}" type="slidenum">
              <a:rPr lang="en-US" smtClean="0"/>
              <a:t>‹#›</a:t>
            </a:fld>
            <a:endParaRPr lang="en-US"/>
          </a:p>
        </p:txBody>
      </p:sp>
    </p:spTree>
    <p:extLst>
      <p:ext uri="{BB962C8B-B14F-4D97-AF65-F5344CB8AC3E}">
        <p14:creationId xmlns:p14="http://schemas.microsoft.com/office/powerpoint/2010/main" val="4426158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683EDE8-C11C-46AD-B6DF-66263BF986A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1213E9A-F219-40F3-920D-B4C82F2B7EB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F810376-4E88-4B9B-A572-FBBA2E32787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9B462C-33C8-4BB2-8DBC-160FAED03888}" type="datetimeFigureOut">
              <a:rPr lang="en-US" smtClean="0"/>
              <a:t>6/29/2022</a:t>
            </a:fld>
            <a:endParaRPr lang="en-US"/>
          </a:p>
        </p:txBody>
      </p:sp>
      <p:sp>
        <p:nvSpPr>
          <p:cNvPr id="5" name="Footer Placeholder 4">
            <a:extLst>
              <a:ext uri="{FF2B5EF4-FFF2-40B4-BE49-F238E27FC236}">
                <a16:creationId xmlns:a16="http://schemas.microsoft.com/office/drawing/2014/main" id="{A34A7C50-6674-4B23-A833-6C99BE8EF0E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A0C8D47-B2C9-4A57-8FDC-3EBDA4A637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0F79DD-439D-427F-B048-CFA753F5FED6}" type="slidenum">
              <a:rPr lang="en-US" smtClean="0"/>
              <a:t>‹#›</a:t>
            </a:fld>
            <a:endParaRPr lang="en-US"/>
          </a:p>
        </p:txBody>
      </p:sp>
    </p:spTree>
    <p:extLst>
      <p:ext uri="{BB962C8B-B14F-4D97-AF65-F5344CB8AC3E}">
        <p14:creationId xmlns:p14="http://schemas.microsoft.com/office/powerpoint/2010/main" val="12342404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a:gsLst>
            <a:gs pos="81000">
              <a:srgbClr val="EEEEEE"/>
            </a:gs>
            <a:gs pos="0">
              <a:schemeClr val="bg1"/>
            </a:gs>
            <a:gs pos="100000">
              <a:schemeClr val="bg1">
                <a:lumMod val="8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40"/>
            <a:ext cx="10972801" cy="711081"/>
          </a:xfrm>
          <a:prstGeom prst="rect">
            <a:avLst/>
          </a:prstGeom>
        </p:spPr>
        <p:txBody>
          <a:bodyPr vert="horz" lIns="121899" tIns="60949" rIns="121899" bIns="60949" rtlCol="0" anchor="ctr">
            <a:normAutofit/>
          </a:bodyPr>
          <a:lstStyle/>
          <a:p>
            <a:r>
              <a:rPr lang="en-US"/>
              <a:t>Click to edit Master title style</a:t>
            </a:r>
          </a:p>
        </p:txBody>
      </p:sp>
      <p:sp>
        <p:nvSpPr>
          <p:cNvPr id="3" name="Text Placeholder 2"/>
          <p:cNvSpPr>
            <a:spLocks noGrp="1"/>
          </p:cNvSpPr>
          <p:nvPr>
            <p:ph type="body" idx="1"/>
          </p:nvPr>
        </p:nvSpPr>
        <p:spPr>
          <a:xfrm>
            <a:off x="609600" y="1138426"/>
            <a:ext cx="10972801" cy="4987739"/>
          </a:xfrm>
          <a:prstGeom prst="rect">
            <a:avLst/>
          </a:prstGeom>
        </p:spPr>
        <p:txBody>
          <a:bodyPr vert="horz" lIns="121899" tIns="60949" rIns="121899" bIns="6094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2"/>
            <a:ext cx="2844800" cy="365125"/>
          </a:xfrm>
          <a:prstGeom prst="rect">
            <a:avLst/>
          </a:prstGeom>
        </p:spPr>
        <p:txBody>
          <a:bodyPr vert="horz" lIns="121899" tIns="60949" rIns="121899" bIns="60949" rtlCol="0" anchor="ctr"/>
          <a:lstStyle>
            <a:lvl1pPr algn="l">
              <a:defRPr sz="1600">
                <a:solidFill>
                  <a:schemeClr val="tx1">
                    <a:tint val="75000"/>
                  </a:schemeClr>
                </a:solidFill>
              </a:defRPr>
            </a:lvl1pPr>
          </a:lstStyle>
          <a:p>
            <a:fld id="{425404F2-BE9A-4460-8815-8F645183555F}" type="datetimeFigureOut">
              <a:rPr lang="en-US" smtClean="0"/>
              <a:pPr/>
              <a:t>6/29/2022</a:t>
            </a:fld>
            <a:endParaRPr lang="en-US"/>
          </a:p>
        </p:txBody>
      </p:sp>
      <p:sp>
        <p:nvSpPr>
          <p:cNvPr id="5" name="Footer Placeholder 4"/>
          <p:cNvSpPr>
            <a:spLocks noGrp="1"/>
          </p:cNvSpPr>
          <p:nvPr>
            <p:ph type="ftr" sz="quarter" idx="3"/>
          </p:nvPr>
        </p:nvSpPr>
        <p:spPr>
          <a:xfrm>
            <a:off x="4165601" y="6356352"/>
            <a:ext cx="3860800" cy="365125"/>
          </a:xfrm>
          <a:prstGeom prst="rect">
            <a:avLst/>
          </a:prstGeom>
        </p:spPr>
        <p:txBody>
          <a:bodyPr vert="horz" lIns="121899" tIns="60949" rIns="121899" bIns="60949" rtlCol="0" anchor="ctr"/>
          <a:lstStyle>
            <a:lvl1pPr algn="ctr">
              <a:defRPr sz="1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1" y="6356352"/>
            <a:ext cx="2844800" cy="365125"/>
          </a:xfrm>
          <a:prstGeom prst="rect">
            <a:avLst/>
          </a:prstGeom>
        </p:spPr>
        <p:txBody>
          <a:bodyPr vert="horz" lIns="121899" tIns="60949" rIns="121899" bIns="60949" rtlCol="0" anchor="ctr"/>
          <a:lstStyle>
            <a:lvl1pPr algn="r">
              <a:defRPr sz="1600">
                <a:solidFill>
                  <a:schemeClr val="tx1">
                    <a:tint val="75000"/>
                  </a:schemeClr>
                </a:solidFill>
              </a:defRPr>
            </a:lvl1pPr>
          </a:lstStyle>
          <a:p>
            <a:fld id="{96E69268-9C8B-4EBF-A9EE-DC5DC2D48DC3}" type="slidenum">
              <a:rPr lang="en-US" smtClean="0"/>
              <a:pPr/>
              <a:t>‹#›</a:t>
            </a:fld>
            <a:endParaRPr lang="en-US"/>
          </a:p>
        </p:txBody>
      </p:sp>
    </p:spTree>
    <p:extLst>
      <p:ext uri="{BB962C8B-B14F-4D97-AF65-F5344CB8AC3E}">
        <p14:creationId xmlns:p14="http://schemas.microsoft.com/office/powerpoint/2010/main" val="20516426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defTabSz="1218987" rtl="0" eaLnBrk="1" latinLnBrk="0" hangingPunct="1">
        <a:spcBef>
          <a:spcPct val="0"/>
        </a:spcBef>
        <a:buNone/>
        <a:defRPr sz="3600" kern="1200">
          <a:solidFill>
            <a:schemeClr val="tx1"/>
          </a:solidFill>
          <a:latin typeface="+mj-lt"/>
          <a:ea typeface="+mj-ea"/>
          <a:cs typeface="+mj-cs"/>
        </a:defRPr>
      </a:lvl1pPr>
    </p:titleStyle>
    <p:bodyStyle>
      <a:lvl1pPr marL="457120" indent="-457120" algn="l" defTabSz="1218987" rtl="0" eaLnBrk="1" latinLnBrk="0" hangingPunct="1">
        <a:spcBef>
          <a:spcPct val="20000"/>
        </a:spcBef>
        <a:buFont typeface="Arial" pitchFamily="34" charset="0"/>
        <a:buChar char="•"/>
        <a:defRPr sz="3600" kern="1200">
          <a:solidFill>
            <a:schemeClr val="tx1"/>
          </a:solidFill>
          <a:latin typeface="+mj-lt"/>
          <a:ea typeface="+mn-ea"/>
          <a:cs typeface="+mn-cs"/>
        </a:defRPr>
      </a:lvl1pPr>
      <a:lvl2pPr marL="990427" indent="-380933" algn="l" defTabSz="1218987" rtl="0" eaLnBrk="1" latinLnBrk="0" hangingPunct="1">
        <a:spcBef>
          <a:spcPct val="20000"/>
        </a:spcBef>
        <a:buFont typeface="Arial" pitchFamily="34" charset="0"/>
        <a:buChar char="–"/>
        <a:defRPr sz="3200" kern="1200">
          <a:solidFill>
            <a:schemeClr val="tx1"/>
          </a:solidFill>
          <a:latin typeface="+mj-lt"/>
          <a:ea typeface="+mn-ea"/>
          <a:cs typeface="+mn-cs"/>
        </a:defRPr>
      </a:lvl2pPr>
      <a:lvl3pPr marL="1523733" indent="-304747" algn="l" defTabSz="1218987" rtl="0" eaLnBrk="1" latinLnBrk="0" hangingPunct="1">
        <a:spcBef>
          <a:spcPct val="20000"/>
        </a:spcBef>
        <a:buFont typeface="Arial" pitchFamily="34" charset="0"/>
        <a:buChar char="•"/>
        <a:defRPr sz="2400" kern="1200">
          <a:solidFill>
            <a:schemeClr val="tx1"/>
          </a:solidFill>
          <a:latin typeface="+mj-lt"/>
          <a:ea typeface="+mn-ea"/>
          <a:cs typeface="+mn-cs"/>
        </a:defRPr>
      </a:lvl3pPr>
      <a:lvl4pPr marL="2133227" indent="-304747" algn="l" defTabSz="1218987" rtl="0" eaLnBrk="1" latinLnBrk="0" hangingPunct="1">
        <a:spcBef>
          <a:spcPct val="20000"/>
        </a:spcBef>
        <a:buFont typeface="Arial" pitchFamily="34" charset="0"/>
        <a:buChar char="–"/>
        <a:defRPr sz="2000" kern="1200">
          <a:solidFill>
            <a:schemeClr val="tx1"/>
          </a:solidFill>
          <a:latin typeface="+mj-lt"/>
          <a:ea typeface="+mn-ea"/>
          <a:cs typeface="+mn-cs"/>
        </a:defRPr>
      </a:lvl4pPr>
      <a:lvl5pPr marL="2742720" indent="-304747" algn="l" defTabSz="1218987" rtl="0" eaLnBrk="1" latinLnBrk="0" hangingPunct="1">
        <a:spcBef>
          <a:spcPct val="20000"/>
        </a:spcBef>
        <a:buFont typeface="Arial" pitchFamily="34" charset="0"/>
        <a:buChar char="»"/>
        <a:defRPr sz="2000" kern="1200">
          <a:solidFill>
            <a:schemeClr val="tx1"/>
          </a:solidFill>
          <a:latin typeface="+mj-lt"/>
          <a:ea typeface="+mn-ea"/>
          <a:cs typeface="+mn-cs"/>
        </a:defRPr>
      </a:lvl5pPr>
      <a:lvl6pPr marL="3352213"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6pPr>
      <a:lvl7pPr marL="3961707"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7pPr>
      <a:lvl8pPr marL="4571200"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8pPr>
      <a:lvl9pPr marL="5180693" indent="-304747" algn="l" defTabSz="1218987" rtl="0" eaLnBrk="1" latinLnBrk="0" hangingPunct="1">
        <a:spcBef>
          <a:spcPct val="20000"/>
        </a:spcBef>
        <a:buFont typeface="Arial" pitchFamily="34" charset="0"/>
        <a:buChar char="•"/>
        <a:defRPr sz="2700" kern="1200">
          <a:solidFill>
            <a:schemeClr val="tx1"/>
          </a:solidFill>
          <a:latin typeface="+mn-lt"/>
          <a:ea typeface="+mn-ea"/>
          <a:cs typeface="+mn-cs"/>
        </a:defRPr>
      </a:lvl9pPr>
    </p:bodyStyle>
    <p:other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4.svg"/></Relationships>
</file>

<file path=ppt/slides/_rels/slide11.xml.rels><?xml version="1.0" encoding="UTF-8" standalone="yes"?>
<Relationships xmlns="http://schemas.openxmlformats.org/package/2006/relationships"><Relationship Id="rId3" Type="http://schemas.openxmlformats.org/officeDocument/2006/relationships/hyperlink" Target="https://ictevangelist.com/tag/threequestions/" TargetMode="External"/><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6.sv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8.svg"/></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0.svg"/></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2.sv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4D3D7B-F764-435C-82B3-EBB0955F80DE}"/>
              </a:ext>
            </a:extLst>
          </p:cNvPr>
          <p:cNvSpPr>
            <a:spLocks noGrp="1"/>
          </p:cNvSpPr>
          <p:nvPr>
            <p:ph type="ctrTitle"/>
          </p:nvPr>
        </p:nvSpPr>
        <p:spPr>
          <a:xfrm>
            <a:off x="1524000" y="2245809"/>
            <a:ext cx="9144000" cy="1564716"/>
          </a:xfrm>
        </p:spPr>
        <p:txBody>
          <a:bodyPr vert="horz" lIns="91440" tIns="45720" rIns="91440" bIns="45720" rtlCol="0">
            <a:normAutofit/>
          </a:bodyPr>
          <a:lstStyle/>
          <a:p>
            <a:pPr algn="l"/>
            <a:r>
              <a:rPr lang="en-US" sz="5400" dirty="0"/>
              <a:t>Critical Needs of Victims</a:t>
            </a:r>
          </a:p>
        </p:txBody>
      </p:sp>
      <p:sp>
        <p:nvSpPr>
          <p:cNvPr id="27" name="Freeform 14">
            <a:extLst>
              <a:ext uri="{FF2B5EF4-FFF2-40B4-BE49-F238E27FC236}">
                <a16:creationId xmlns:a16="http://schemas.microsoft.com/office/drawing/2014/main" id="{C66F2F30-5DC0-44A0-BFA6-E12F46ED16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5920619" cy="2130951"/>
          </a:xfrm>
          <a:custGeom>
            <a:avLst/>
            <a:gdLst>
              <a:gd name="connsiteX0" fmla="*/ 0 w 5920619"/>
              <a:gd name="connsiteY0" fmla="*/ 0 h 2130951"/>
              <a:gd name="connsiteX1" fmla="*/ 3191370 w 5920619"/>
              <a:gd name="connsiteY1" fmla="*/ 0 h 2130951"/>
              <a:gd name="connsiteX2" fmla="*/ 3346315 w 5920619"/>
              <a:gd name="connsiteY2" fmla="*/ 0 h 2130951"/>
              <a:gd name="connsiteX3" fmla="*/ 5920619 w 5920619"/>
              <a:gd name="connsiteY3" fmla="*/ 0 h 2130951"/>
              <a:gd name="connsiteX4" fmla="*/ 4936971 w 5920619"/>
              <a:gd name="connsiteY4" fmla="*/ 2130951 h 2130951"/>
              <a:gd name="connsiteX5" fmla="*/ 0 w 5920619"/>
              <a:gd name="connsiteY5" fmla="*/ 2130951 h 2130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920619" h="2130951">
                <a:moveTo>
                  <a:pt x="0" y="0"/>
                </a:moveTo>
                <a:lnTo>
                  <a:pt x="3191370" y="0"/>
                </a:lnTo>
                <a:lnTo>
                  <a:pt x="3346315" y="0"/>
                </a:lnTo>
                <a:lnTo>
                  <a:pt x="5920619" y="0"/>
                </a:lnTo>
                <a:lnTo>
                  <a:pt x="4936971" y="2130951"/>
                </a:lnTo>
                <a:lnTo>
                  <a:pt x="0" y="2130951"/>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Freeform 21">
            <a:extLst>
              <a:ext uri="{FF2B5EF4-FFF2-40B4-BE49-F238E27FC236}">
                <a16:creationId xmlns:a16="http://schemas.microsoft.com/office/drawing/2014/main" id="{85872F57-7F42-4F97-8391-DDC8D0054C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7839" y="0"/>
            <a:ext cx="7094160" cy="2130952"/>
          </a:xfrm>
          <a:custGeom>
            <a:avLst/>
            <a:gdLst>
              <a:gd name="connsiteX0" fmla="*/ 4417853 w 7094160"/>
              <a:gd name="connsiteY0" fmla="*/ 0 h 2130952"/>
              <a:gd name="connsiteX1" fmla="*/ 7094160 w 7094160"/>
              <a:gd name="connsiteY1" fmla="*/ 0 h 2130952"/>
              <a:gd name="connsiteX2" fmla="*/ 7094160 w 7094160"/>
              <a:gd name="connsiteY2" fmla="*/ 2130552 h 2130952"/>
              <a:gd name="connsiteX3" fmla="*/ 5920619 w 7094160"/>
              <a:gd name="connsiteY3" fmla="*/ 2130552 h 2130952"/>
              <a:gd name="connsiteX4" fmla="*/ 5920619 w 7094160"/>
              <a:gd name="connsiteY4" fmla="*/ 2130952 h 2130952"/>
              <a:gd name="connsiteX5" fmla="*/ 2729249 w 7094160"/>
              <a:gd name="connsiteY5" fmla="*/ 2130952 h 2130952"/>
              <a:gd name="connsiteX6" fmla="*/ 2574304 w 7094160"/>
              <a:gd name="connsiteY6" fmla="*/ 2130952 h 2130952"/>
              <a:gd name="connsiteX7" fmla="*/ 0 w 7094160"/>
              <a:gd name="connsiteY7" fmla="*/ 2130952 h 2130952"/>
              <a:gd name="connsiteX8" fmla="*/ 983648 w 7094160"/>
              <a:gd name="connsiteY8" fmla="*/ 1 h 2130952"/>
              <a:gd name="connsiteX9" fmla="*/ 4417853 w 7094160"/>
              <a:gd name="connsiteY9" fmla="*/ 1 h 21309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094160" h="2130952">
                <a:moveTo>
                  <a:pt x="4417853" y="0"/>
                </a:moveTo>
                <a:lnTo>
                  <a:pt x="7094160" y="0"/>
                </a:lnTo>
                <a:lnTo>
                  <a:pt x="7094160" y="2130552"/>
                </a:lnTo>
                <a:lnTo>
                  <a:pt x="5920619" y="2130552"/>
                </a:lnTo>
                <a:lnTo>
                  <a:pt x="5920619" y="2130952"/>
                </a:lnTo>
                <a:lnTo>
                  <a:pt x="2729249" y="2130952"/>
                </a:lnTo>
                <a:lnTo>
                  <a:pt x="2574304" y="2130952"/>
                </a:lnTo>
                <a:lnTo>
                  <a:pt x="0" y="2130952"/>
                </a:lnTo>
                <a:lnTo>
                  <a:pt x="983648" y="1"/>
                </a:lnTo>
                <a:lnTo>
                  <a:pt x="4417853" y="1"/>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9" name="Freeform: Shape 17">
            <a:extLst>
              <a:ext uri="{FF2B5EF4-FFF2-40B4-BE49-F238E27FC236}">
                <a16:creationId xmlns:a16="http://schemas.microsoft.com/office/drawing/2014/main" id="{04DC2037-48A0-4F22-B9D4-8EAEBC780A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149721" y="4682920"/>
            <a:ext cx="4522796" cy="2175080"/>
          </a:xfrm>
          <a:custGeom>
            <a:avLst/>
            <a:gdLst>
              <a:gd name="connsiteX0" fmla="*/ 3515449 w 4522796"/>
              <a:gd name="connsiteY0" fmla="*/ 0 h 2175080"/>
              <a:gd name="connsiteX1" fmla="*/ 0 w 4522796"/>
              <a:gd name="connsiteY1" fmla="*/ 0 h 2175080"/>
              <a:gd name="connsiteX2" fmla="*/ 0 w 4522796"/>
              <a:gd name="connsiteY2" fmla="*/ 2175080 h 2175080"/>
              <a:gd name="connsiteX3" fmla="*/ 4522796 w 4522796"/>
              <a:gd name="connsiteY3" fmla="*/ 2175080 h 2175080"/>
            </a:gdLst>
            <a:ahLst/>
            <a:cxnLst>
              <a:cxn ang="0">
                <a:pos x="connsiteX0" y="connsiteY0"/>
              </a:cxn>
              <a:cxn ang="0">
                <a:pos x="connsiteX1" y="connsiteY1"/>
              </a:cxn>
              <a:cxn ang="0">
                <a:pos x="connsiteX2" y="connsiteY2"/>
              </a:cxn>
              <a:cxn ang="0">
                <a:pos x="connsiteX3" y="connsiteY3"/>
              </a:cxn>
            </a:cxnLst>
            <a:rect l="l" t="t" r="r" b="b"/>
            <a:pathLst>
              <a:path w="4522796" h="2175080">
                <a:moveTo>
                  <a:pt x="3515449" y="0"/>
                </a:moveTo>
                <a:lnTo>
                  <a:pt x="0" y="0"/>
                </a:lnTo>
                <a:lnTo>
                  <a:pt x="0" y="2175080"/>
                </a:lnTo>
                <a:lnTo>
                  <a:pt x="4522796" y="217508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b="1"/>
          </a:p>
        </p:txBody>
      </p:sp>
      <p:sp>
        <p:nvSpPr>
          <p:cNvPr id="30" name="Freeform 22">
            <a:extLst>
              <a:ext uri="{FF2B5EF4-FFF2-40B4-BE49-F238E27FC236}">
                <a16:creationId xmlns:a16="http://schemas.microsoft.com/office/drawing/2014/main" id="{0006CBFD-ADA0-43D1-9332-9C34CA1C76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266810" y="4682920"/>
            <a:ext cx="5925190" cy="2175080"/>
          </a:xfrm>
          <a:custGeom>
            <a:avLst/>
            <a:gdLst>
              <a:gd name="connsiteX0" fmla="*/ 1007347 w 5925190"/>
              <a:gd name="connsiteY0" fmla="*/ 0 h 2175080"/>
              <a:gd name="connsiteX1" fmla="*/ 5925190 w 5925190"/>
              <a:gd name="connsiteY1" fmla="*/ 0 h 2175080"/>
              <a:gd name="connsiteX2" fmla="*/ 5925190 w 5925190"/>
              <a:gd name="connsiteY2" fmla="*/ 2175080 h 2175080"/>
              <a:gd name="connsiteX3" fmla="*/ 0 w 5925190"/>
              <a:gd name="connsiteY3" fmla="*/ 2175080 h 2175080"/>
            </a:gdLst>
            <a:ahLst/>
            <a:cxnLst>
              <a:cxn ang="0">
                <a:pos x="connsiteX0" y="connsiteY0"/>
              </a:cxn>
              <a:cxn ang="0">
                <a:pos x="connsiteX1" y="connsiteY1"/>
              </a:cxn>
              <a:cxn ang="0">
                <a:pos x="connsiteX2" y="connsiteY2"/>
              </a:cxn>
              <a:cxn ang="0">
                <a:pos x="connsiteX3" y="connsiteY3"/>
              </a:cxn>
            </a:cxnLst>
            <a:rect l="l" t="t" r="r" b="b"/>
            <a:pathLst>
              <a:path w="5925190" h="2175080">
                <a:moveTo>
                  <a:pt x="1007347" y="0"/>
                </a:moveTo>
                <a:lnTo>
                  <a:pt x="5925190" y="0"/>
                </a:lnTo>
                <a:lnTo>
                  <a:pt x="5925190" y="2175080"/>
                </a:lnTo>
                <a:lnTo>
                  <a:pt x="0" y="2175080"/>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1" name="Freeform 25">
            <a:extLst>
              <a:ext uri="{FF2B5EF4-FFF2-40B4-BE49-F238E27FC236}">
                <a16:creationId xmlns:a16="http://schemas.microsoft.com/office/drawing/2014/main" id="{2B931666-F28F-45F3-A074-66D2272D58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682920"/>
            <a:ext cx="7114535" cy="2175080"/>
          </a:xfrm>
          <a:custGeom>
            <a:avLst/>
            <a:gdLst>
              <a:gd name="connsiteX0" fmla="*/ 0 w 7114535"/>
              <a:gd name="connsiteY0" fmla="*/ 0 h 2175080"/>
              <a:gd name="connsiteX1" fmla="*/ 1189345 w 7114535"/>
              <a:gd name="connsiteY1" fmla="*/ 0 h 2175080"/>
              <a:gd name="connsiteX2" fmla="*/ 7114535 w 7114535"/>
              <a:gd name="connsiteY2" fmla="*/ 0 h 2175080"/>
              <a:gd name="connsiteX3" fmla="*/ 6107188 w 7114535"/>
              <a:gd name="connsiteY3" fmla="*/ 2175080 h 2175080"/>
              <a:gd name="connsiteX4" fmla="*/ 1189345 w 7114535"/>
              <a:gd name="connsiteY4" fmla="*/ 2175080 h 2175080"/>
              <a:gd name="connsiteX5" fmla="*/ 0 w 7114535"/>
              <a:gd name="connsiteY5" fmla="*/ 2175080 h 2175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4535" h="2175080">
                <a:moveTo>
                  <a:pt x="0" y="0"/>
                </a:moveTo>
                <a:lnTo>
                  <a:pt x="1189345" y="0"/>
                </a:lnTo>
                <a:lnTo>
                  <a:pt x="7114535" y="0"/>
                </a:lnTo>
                <a:lnTo>
                  <a:pt x="6107188" y="2175080"/>
                </a:lnTo>
                <a:lnTo>
                  <a:pt x="1189345" y="2175080"/>
                </a:lnTo>
                <a:lnTo>
                  <a:pt x="0" y="2175080"/>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687785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823AC064-BC96-4F32-8AE1-B2FD387548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96882" y="280374"/>
            <a:ext cx="11438793" cy="1844256"/>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19DE1DD-0CC4-4002-B11E-62898841D4D4}"/>
              </a:ext>
            </a:extLst>
          </p:cNvPr>
          <p:cNvSpPr>
            <a:spLocks noGrp="1"/>
          </p:cNvSpPr>
          <p:nvPr>
            <p:ph type="title"/>
          </p:nvPr>
        </p:nvSpPr>
        <p:spPr>
          <a:xfrm>
            <a:off x="546351" y="433545"/>
            <a:ext cx="11139854" cy="930447"/>
          </a:xfrm>
        </p:spPr>
        <p:txBody>
          <a:bodyPr vert="horz" lIns="91440" tIns="45720" rIns="91440" bIns="45720" rtlCol="0" anchor="b">
            <a:normAutofit/>
          </a:bodyPr>
          <a:lstStyle/>
          <a:p>
            <a:pPr algn="ctr"/>
            <a:r>
              <a:rPr lang="en-US" sz="5400" dirty="0">
                <a:solidFill>
                  <a:srgbClr val="FFFFFF"/>
                </a:solidFill>
              </a:rPr>
              <a:t>Justice</a:t>
            </a:r>
          </a:p>
        </p:txBody>
      </p:sp>
      <p:cxnSp>
        <p:nvCxnSpPr>
          <p:cNvPr id="14" name="Straight Connector 13">
            <a:extLst>
              <a:ext uri="{FF2B5EF4-FFF2-40B4-BE49-F238E27FC236}">
                <a16:creationId xmlns:a16="http://schemas.microsoft.com/office/drawing/2014/main" id="{7E7C77BC-7138-40B1-A15B-20F57A49462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230078" y="1522292"/>
            <a:ext cx="7772400"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DB146403-F3D6-484B-B2ED-97F9565D037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116278" y="2596836"/>
            <a:ext cx="0" cy="3657600"/>
          </a:xfrm>
          <a:prstGeom prst="line">
            <a:avLst/>
          </a:prstGeom>
          <a:ln w="101600" cmpd="dbl">
            <a:solidFill>
              <a:srgbClr val="595959"/>
            </a:solidFill>
          </a:ln>
        </p:spPr>
        <p:style>
          <a:lnRef idx="1">
            <a:schemeClr val="accent1"/>
          </a:lnRef>
          <a:fillRef idx="0">
            <a:schemeClr val="accent1"/>
          </a:fillRef>
          <a:effectRef idx="0">
            <a:schemeClr val="accent1"/>
          </a:effectRef>
          <a:fontRef idx="minor">
            <a:schemeClr val="tx1"/>
          </a:fontRef>
        </p:style>
      </p:cxnSp>
      <p:sp>
        <p:nvSpPr>
          <p:cNvPr id="9" name="Content Placeholder 2">
            <a:extLst>
              <a:ext uri="{FF2B5EF4-FFF2-40B4-BE49-F238E27FC236}">
                <a16:creationId xmlns:a16="http://schemas.microsoft.com/office/drawing/2014/main" id="{924ADD90-D1EF-4984-9B0F-D0426FC6045F}"/>
              </a:ext>
            </a:extLst>
          </p:cNvPr>
          <p:cNvSpPr txBox="1">
            <a:spLocks/>
          </p:cNvSpPr>
          <p:nvPr/>
        </p:nvSpPr>
        <p:spPr>
          <a:xfrm>
            <a:off x="6366597" y="2567799"/>
            <a:ext cx="5469074" cy="383903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lnSpc>
                <a:spcPct val="100000"/>
              </a:lnSpc>
            </a:pPr>
            <a:r>
              <a:rPr lang="en-US" dirty="0"/>
              <a:t>Ensure skills, training, experience to complete thorough, offender-focused investigations </a:t>
            </a:r>
          </a:p>
          <a:p>
            <a:pPr lvl="0">
              <a:lnSpc>
                <a:spcPct val="100000"/>
              </a:lnSpc>
            </a:pPr>
            <a:r>
              <a:rPr lang="en-US" dirty="0"/>
              <a:t>Hold offenders accountable</a:t>
            </a:r>
          </a:p>
          <a:p>
            <a:pPr lvl="0">
              <a:lnSpc>
                <a:spcPct val="100000"/>
              </a:lnSpc>
            </a:pPr>
            <a:r>
              <a:rPr lang="en-US" dirty="0"/>
              <a:t>Ask victims for input and views on case resolution – not all victims define justice the same way!</a:t>
            </a:r>
          </a:p>
          <a:p>
            <a:pPr marL="0" indent="0">
              <a:buFont typeface="Arial" panose="020B0604020202020204" pitchFamily="34" charset="0"/>
              <a:buNone/>
            </a:pPr>
            <a:endParaRPr lang="en-US" dirty="0"/>
          </a:p>
        </p:txBody>
      </p:sp>
      <p:sp>
        <p:nvSpPr>
          <p:cNvPr id="8" name="Rectangle 7" descr="Judge">
            <a:extLst>
              <a:ext uri="{FF2B5EF4-FFF2-40B4-BE49-F238E27FC236}">
                <a16:creationId xmlns:a16="http://schemas.microsoft.com/office/drawing/2014/main" id="{59EFBF3A-7837-4DF3-B21E-0760B83BEF70}"/>
              </a:ext>
            </a:extLst>
          </p:cNvPr>
          <p:cNvSpPr/>
          <p:nvPr/>
        </p:nvSpPr>
        <p:spPr>
          <a:xfrm>
            <a:off x="1503377" y="2932116"/>
            <a:ext cx="3368040" cy="2987040"/>
          </a:xfrm>
          <a:prstGeom prst="rect">
            <a:avLst/>
          </a:prstGeom>
          <a: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p:spPr>
        <p:style>
          <a:lnRef idx="2">
            <a:schemeClr val="lt1">
              <a:hueOff val="0"/>
              <a:satOff val="0"/>
              <a:lumOff val="0"/>
              <a:alphaOff val="0"/>
            </a:schemeClr>
          </a:lnRef>
          <a:fillRef idx="1">
            <a:scrgbClr r="0" g="0" b="0"/>
          </a:fillRef>
          <a:effectRef idx="0">
            <a:schemeClr val="accent2">
              <a:hueOff val="0"/>
              <a:satOff val="0"/>
              <a:lumOff val="0"/>
              <a:alphaOff val="0"/>
            </a:schemeClr>
          </a:effectRef>
          <a:fontRef idx="minor">
            <a:schemeClr val="lt1"/>
          </a:fontRef>
        </p:style>
      </p:sp>
    </p:spTree>
    <p:extLst>
      <p:ext uri="{BB962C8B-B14F-4D97-AF65-F5344CB8AC3E}">
        <p14:creationId xmlns:p14="http://schemas.microsoft.com/office/powerpoint/2010/main" val="16205219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6EBF06A5-4173-45DE-87B1-0791E098A3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a:extLst>
              <a:ext uri="{FF2B5EF4-FFF2-40B4-BE49-F238E27FC236}">
                <a16:creationId xmlns:a16="http://schemas.microsoft.com/office/drawing/2014/main" id="{7A197AC2-C1F8-4247-8186-B001D03BD6ED}"/>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l="9775" r="13308"/>
          <a:stretch/>
        </p:blipFill>
        <p:spPr>
          <a:xfrm>
            <a:off x="6728728" y="1690688"/>
            <a:ext cx="5463273" cy="5167312"/>
          </a:xfrm>
          <a:custGeom>
            <a:avLst/>
            <a:gdLst/>
            <a:ahLst/>
            <a:cxnLst/>
            <a:rect l="l" t="t" r="r" b="b"/>
            <a:pathLst>
              <a:path w="5463273" h="5167312">
                <a:moveTo>
                  <a:pt x="2391664" y="0"/>
                </a:moveTo>
                <a:lnTo>
                  <a:pt x="2729598" y="0"/>
                </a:lnTo>
                <a:lnTo>
                  <a:pt x="3668014" y="0"/>
                </a:lnTo>
                <a:lnTo>
                  <a:pt x="5463273" y="0"/>
                </a:lnTo>
                <a:lnTo>
                  <a:pt x="5463273" y="5167310"/>
                </a:lnTo>
                <a:lnTo>
                  <a:pt x="3668014" y="5167310"/>
                </a:lnTo>
                <a:lnTo>
                  <a:pt x="3668014" y="5167312"/>
                </a:lnTo>
                <a:lnTo>
                  <a:pt x="0" y="5167312"/>
                </a:lnTo>
                <a:lnTo>
                  <a:pt x="2393879" y="952"/>
                </a:lnTo>
                <a:lnTo>
                  <a:pt x="2391664" y="952"/>
                </a:lnTo>
                <a:close/>
              </a:path>
            </a:pathLst>
          </a:custGeom>
        </p:spPr>
      </p:pic>
      <p:sp>
        <p:nvSpPr>
          <p:cNvPr id="28" name="Freeform: Shape 27">
            <a:extLst>
              <a:ext uri="{FF2B5EF4-FFF2-40B4-BE49-F238E27FC236}">
                <a16:creationId xmlns:a16="http://schemas.microsoft.com/office/drawing/2014/main" id="{581DAA37-DAFB-47C9-9EE7-11C030BEC8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0688"/>
            <a:ext cx="8958061" cy="5167312"/>
          </a:xfrm>
          <a:custGeom>
            <a:avLst/>
            <a:gdLst>
              <a:gd name="connsiteX0" fmla="*/ 0 w 8958061"/>
              <a:gd name="connsiteY0" fmla="*/ 0 h 5167312"/>
              <a:gd name="connsiteX1" fmla="*/ 7885684 w 8958061"/>
              <a:gd name="connsiteY1" fmla="*/ 0 h 5167312"/>
              <a:gd name="connsiteX2" fmla="*/ 7884964 w 8958061"/>
              <a:gd name="connsiteY2" fmla="*/ 952 h 5167312"/>
              <a:gd name="connsiteX3" fmla="*/ 8958061 w 8958061"/>
              <a:gd name="connsiteY3" fmla="*/ 952 h 5167312"/>
              <a:gd name="connsiteX4" fmla="*/ 6564182 w 8958061"/>
              <a:gd name="connsiteY4" fmla="*/ 5167312 h 5167312"/>
              <a:gd name="connsiteX5" fmla="*/ 3026607 w 8958061"/>
              <a:gd name="connsiteY5" fmla="*/ 5167312 h 5167312"/>
              <a:gd name="connsiteX6" fmla="*/ 3026607 w 8958061"/>
              <a:gd name="connsiteY6" fmla="*/ 5166360 h 5167312"/>
              <a:gd name="connsiteX7" fmla="*/ 0 w 8958061"/>
              <a:gd name="connsiteY7" fmla="*/ 5166360 h 5167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958061" h="5167312">
                <a:moveTo>
                  <a:pt x="0" y="0"/>
                </a:moveTo>
                <a:lnTo>
                  <a:pt x="7885684" y="0"/>
                </a:lnTo>
                <a:lnTo>
                  <a:pt x="7884964" y="952"/>
                </a:lnTo>
                <a:lnTo>
                  <a:pt x="8958061" y="952"/>
                </a:lnTo>
                <a:lnTo>
                  <a:pt x="6564182" y="5167312"/>
                </a:lnTo>
                <a:lnTo>
                  <a:pt x="3026607" y="5167312"/>
                </a:lnTo>
                <a:lnTo>
                  <a:pt x="3026607" y="5166360"/>
                </a:lnTo>
                <a:lnTo>
                  <a:pt x="0" y="5166360"/>
                </a:lnTo>
                <a:close/>
              </a:path>
            </a:pathLst>
          </a:custGeom>
          <a:solidFill>
            <a:srgbClr val="30303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A6D3B9F6-D039-4AAA-A262-E1EC29D6A3B2}"/>
              </a:ext>
            </a:extLst>
          </p:cNvPr>
          <p:cNvSpPr>
            <a:spLocks noGrp="1"/>
          </p:cNvSpPr>
          <p:nvPr>
            <p:ph type="title"/>
          </p:nvPr>
        </p:nvSpPr>
        <p:spPr>
          <a:xfrm>
            <a:off x="841248" y="365759"/>
            <a:ext cx="7769352" cy="1325880"/>
          </a:xfrm>
          <a:prstGeom prst="ellipse">
            <a:avLst/>
          </a:prstGeom>
        </p:spPr>
        <p:txBody>
          <a:bodyPr vert="horz" lIns="91440" tIns="45720" rIns="91440" bIns="45720" rtlCol="0" anchor="ctr">
            <a:normAutofit/>
          </a:bodyPr>
          <a:lstStyle/>
          <a:p>
            <a:r>
              <a:rPr lang="en-US" sz="5400" kern="1200" dirty="0">
                <a:solidFill>
                  <a:schemeClr val="bg1"/>
                </a:solidFill>
                <a:latin typeface="+mj-lt"/>
                <a:ea typeface="+mj-ea"/>
                <a:cs typeface="+mj-cs"/>
              </a:rPr>
              <a:t>Questions</a:t>
            </a:r>
          </a:p>
        </p:txBody>
      </p:sp>
      <p:sp>
        <p:nvSpPr>
          <p:cNvPr id="30" name="Freeform: Shape 29">
            <a:extLst>
              <a:ext uri="{FF2B5EF4-FFF2-40B4-BE49-F238E27FC236}">
                <a16:creationId xmlns:a16="http://schemas.microsoft.com/office/drawing/2014/main" id="{F4CBD955-7E14-485C-919F-EC1D1B9BC2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05410" y="2"/>
            <a:ext cx="2986590" cy="1511301"/>
          </a:xfrm>
          <a:custGeom>
            <a:avLst/>
            <a:gdLst>
              <a:gd name="connsiteX0" fmla="*/ 697617 w 2986590"/>
              <a:gd name="connsiteY0" fmla="*/ 0 h 1511301"/>
              <a:gd name="connsiteX1" fmla="*/ 1096710 w 2986590"/>
              <a:gd name="connsiteY1" fmla="*/ 0 h 1511301"/>
              <a:gd name="connsiteX2" fmla="*/ 1191330 w 2986590"/>
              <a:gd name="connsiteY2" fmla="*/ 0 h 1511301"/>
              <a:gd name="connsiteX3" fmla="*/ 2986590 w 2986590"/>
              <a:gd name="connsiteY3" fmla="*/ 0 h 1511301"/>
              <a:gd name="connsiteX4" fmla="*/ 2986590 w 2986590"/>
              <a:gd name="connsiteY4" fmla="*/ 1511301 h 1511301"/>
              <a:gd name="connsiteX5" fmla="*/ 1191330 w 2986590"/>
              <a:gd name="connsiteY5" fmla="*/ 1511301 h 1511301"/>
              <a:gd name="connsiteX6" fmla="*/ 399093 w 2986590"/>
              <a:gd name="connsiteY6" fmla="*/ 1511301 h 1511301"/>
              <a:gd name="connsiteX7" fmla="*/ 0 w 2986590"/>
              <a:gd name="connsiteY7" fmla="*/ 1511301 h 1511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86590" h="1511301">
                <a:moveTo>
                  <a:pt x="697617" y="0"/>
                </a:moveTo>
                <a:lnTo>
                  <a:pt x="1096710" y="0"/>
                </a:lnTo>
                <a:lnTo>
                  <a:pt x="1191330" y="0"/>
                </a:lnTo>
                <a:lnTo>
                  <a:pt x="2986590" y="0"/>
                </a:lnTo>
                <a:lnTo>
                  <a:pt x="2986590" y="1511301"/>
                </a:lnTo>
                <a:lnTo>
                  <a:pt x="1191330" y="1511301"/>
                </a:lnTo>
                <a:lnTo>
                  <a:pt x="399093" y="1511301"/>
                </a:lnTo>
                <a:lnTo>
                  <a:pt x="0" y="151130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Content Placeholder 15">
            <a:extLst>
              <a:ext uri="{FF2B5EF4-FFF2-40B4-BE49-F238E27FC236}">
                <a16:creationId xmlns:a16="http://schemas.microsoft.com/office/drawing/2014/main" id="{BD7768B0-649D-4DAC-A3BC-E392C9D3A4B5}"/>
              </a:ext>
            </a:extLst>
          </p:cNvPr>
          <p:cNvSpPr>
            <a:spLocks noGrp="1"/>
          </p:cNvSpPr>
          <p:nvPr>
            <p:ph idx="1"/>
          </p:nvPr>
        </p:nvSpPr>
        <p:spPr>
          <a:xfrm>
            <a:off x="841248" y="2209800"/>
            <a:ext cx="5887479" cy="4010025"/>
          </a:xfrm>
        </p:spPr>
        <p:txBody>
          <a:bodyPr anchor="t">
            <a:normAutofit/>
          </a:bodyPr>
          <a:lstStyle/>
          <a:p>
            <a:pPr marL="0" indent="0">
              <a:buNone/>
            </a:pPr>
            <a:r>
              <a:rPr lang="en-US" sz="2000" dirty="0">
                <a:solidFill>
                  <a:srgbClr val="FFFFFF"/>
                </a:solidFill>
              </a:rPr>
              <a:t>[enter contact information for trainers]</a:t>
            </a:r>
          </a:p>
        </p:txBody>
      </p:sp>
    </p:spTree>
    <p:extLst>
      <p:ext uri="{BB962C8B-B14F-4D97-AF65-F5344CB8AC3E}">
        <p14:creationId xmlns:p14="http://schemas.microsoft.com/office/powerpoint/2010/main" val="1691022976"/>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3089699" y="3457763"/>
            <a:ext cx="7433265" cy="1420829"/>
          </a:xfrm>
          <a:prstGeom prst="rect">
            <a:avLst/>
          </a:prstGeom>
          <a:solidFill>
            <a:srgbClr val="E2E2E2"/>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0" rIns="2743200" rtlCol="0" anchor="ct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lumMod val="75000"/>
                  <a:lumOff val="25000"/>
                </a:prstClr>
              </a:solidFill>
              <a:effectLst/>
              <a:uLnTx/>
              <a:uFillTx/>
              <a:latin typeface="Arial" pitchFamily="34" charset="0"/>
              <a:ea typeface="+mn-ea"/>
              <a:cs typeface="Arial" pitchFamily="34" charset="0"/>
            </a:endParaRPr>
          </a:p>
        </p:txBody>
      </p:sp>
      <p:sp>
        <p:nvSpPr>
          <p:cNvPr id="12" name="Rectangle 11"/>
          <p:cNvSpPr/>
          <p:nvPr/>
        </p:nvSpPr>
        <p:spPr>
          <a:xfrm>
            <a:off x="3512563" y="4910046"/>
            <a:ext cx="7010400" cy="1420829"/>
          </a:xfrm>
          <a:prstGeom prst="rect">
            <a:avLst/>
          </a:prstGeom>
          <a:solidFill>
            <a:srgbClr val="E2E2E2"/>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0" rIns="2743200" rtlCol="0" anchor="ct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lumMod val="75000"/>
                  <a:lumOff val="25000"/>
                </a:prstClr>
              </a:solidFill>
              <a:effectLst/>
              <a:uLnTx/>
              <a:uFillTx/>
              <a:latin typeface="Arial" pitchFamily="34" charset="0"/>
              <a:ea typeface="+mn-ea"/>
              <a:cs typeface="Arial" pitchFamily="34" charset="0"/>
            </a:endParaRPr>
          </a:p>
        </p:txBody>
      </p:sp>
      <p:sp>
        <p:nvSpPr>
          <p:cNvPr id="10" name="Rectangle 9"/>
          <p:cNvSpPr/>
          <p:nvPr/>
        </p:nvSpPr>
        <p:spPr>
          <a:xfrm>
            <a:off x="3512563" y="2008171"/>
            <a:ext cx="7010400" cy="1420829"/>
          </a:xfrm>
          <a:prstGeom prst="rect">
            <a:avLst/>
          </a:prstGeom>
          <a:solidFill>
            <a:srgbClr val="E2E2E2"/>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0" rIns="2743200" rtlCol="0" anchor="ctr"/>
          <a:lstStyle/>
          <a:p>
            <a:pPr marL="0" marR="0" lvl="0" indent="0" algn="l" defTabSz="121898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lumMod val="75000"/>
                  <a:lumOff val="25000"/>
                </a:prstClr>
              </a:solidFill>
              <a:effectLst/>
              <a:uLnTx/>
              <a:uFillTx/>
              <a:latin typeface="Arial" pitchFamily="34" charset="0"/>
              <a:ea typeface="+mn-ea"/>
              <a:cs typeface="Arial" pitchFamily="34" charset="0"/>
            </a:endParaRPr>
          </a:p>
        </p:txBody>
      </p:sp>
      <p:grpSp>
        <p:nvGrpSpPr>
          <p:cNvPr id="3" name="Group 10"/>
          <p:cNvGrpSpPr/>
          <p:nvPr/>
        </p:nvGrpSpPr>
        <p:grpSpPr>
          <a:xfrm>
            <a:off x="1794298" y="1612174"/>
            <a:ext cx="2209800" cy="4715589"/>
            <a:chOff x="2489457" y="1295400"/>
            <a:chExt cx="2431299" cy="5188254"/>
          </a:xfrm>
          <a:effectLst>
            <a:outerShdw blurRad="50800" dist="38100" dir="2700000" algn="tl" rotWithShape="0">
              <a:prstClr val="black">
                <a:alpha val="40000"/>
              </a:prstClr>
            </a:outerShdw>
          </a:effectLst>
        </p:grpSpPr>
        <p:sp>
          <p:nvSpPr>
            <p:cNvPr id="4" name="Freeform 7"/>
            <p:cNvSpPr>
              <a:spLocks/>
            </p:cNvSpPr>
            <p:nvPr/>
          </p:nvSpPr>
          <p:spPr bwMode="auto">
            <a:xfrm>
              <a:off x="2924203" y="1295400"/>
              <a:ext cx="1996553" cy="1999835"/>
            </a:xfrm>
            <a:custGeom>
              <a:avLst/>
              <a:gdLst/>
              <a:ahLst/>
              <a:cxnLst>
                <a:cxn ang="0">
                  <a:pos x="530" y="16"/>
                </a:cxn>
                <a:cxn ang="0">
                  <a:pos x="560" y="47"/>
                </a:cxn>
                <a:cxn ang="0">
                  <a:pos x="573" y="108"/>
                </a:cxn>
                <a:cxn ang="0">
                  <a:pos x="558" y="162"/>
                </a:cxn>
                <a:cxn ang="0">
                  <a:pos x="543" y="201"/>
                </a:cxn>
                <a:cxn ang="0">
                  <a:pos x="558" y="251"/>
                </a:cxn>
                <a:cxn ang="0">
                  <a:pos x="952" y="265"/>
                </a:cxn>
                <a:cxn ang="0">
                  <a:pos x="966" y="660"/>
                </a:cxn>
                <a:cxn ang="0">
                  <a:pos x="1003" y="676"/>
                </a:cxn>
                <a:cxn ang="0">
                  <a:pos x="1037" y="667"/>
                </a:cxn>
                <a:cxn ang="0">
                  <a:pos x="1076" y="652"/>
                </a:cxn>
                <a:cxn ang="0">
                  <a:pos x="1119" y="644"/>
                </a:cxn>
                <a:cxn ang="0">
                  <a:pos x="1188" y="672"/>
                </a:cxn>
                <a:cxn ang="0">
                  <a:pos x="1217" y="741"/>
                </a:cxn>
                <a:cxn ang="0">
                  <a:pos x="1188" y="810"/>
                </a:cxn>
                <a:cxn ang="0">
                  <a:pos x="1118" y="839"/>
                </a:cxn>
                <a:cxn ang="0">
                  <a:pos x="1075" y="830"/>
                </a:cxn>
                <a:cxn ang="0">
                  <a:pos x="1037" y="816"/>
                </a:cxn>
                <a:cxn ang="0">
                  <a:pos x="1003" y="807"/>
                </a:cxn>
                <a:cxn ang="0">
                  <a:pos x="959" y="834"/>
                </a:cxn>
                <a:cxn ang="0">
                  <a:pos x="599" y="1219"/>
                </a:cxn>
                <a:cxn ang="0">
                  <a:pos x="563" y="1202"/>
                </a:cxn>
                <a:cxn ang="0">
                  <a:pos x="563" y="1163"/>
                </a:cxn>
                <a:cxn ang="0">
                  <a:pos x="573" y="1138"/>
                </a:cxn>
                <a:cxn ang="0">
                  <a:pos x="587" y="1090"/>
                </a:cxn>
                <a:cxn ang="0">
                  <a:pos x="582" y="1025"/>
                </a:cxn>
                <a:cxn ang="0">
                  <a:pos x="524" y="964"/>
                </a:cxn>
                <a:cxn ang="0">
                  <a:pos x="453" y="956"/>
                </a:cxn>
                <a:cxn ang="0">
                  <a:pos x="381" y="1004"/>
                </a:cxn>
                <a:cxn ang="0">
                  <a:pos x="362" y="1079"/>
                </a:cxn>
                <a:cxn ang="0">
                  <a:pos x="375" y="1127"/>
                </a:cxn>
                <a:cxn ang="0">
                  <a:pos x="387" y="1161"/>
                </a:cxn>
                <a:cxn ang="0">
                  <a:pos x="393" y="1194"/>
                </a:cxn>
                <a:cxn ang="0">
                  <a:pos x="364" y="1218"/>
                </a:cxn>
                <a:cxn ang="0">
                  <a:pos x="1" y="1153"/>
                </a:cxn>
                <a:cxn ang="0">
                  <a:pos x="14" y="831"/>
                </a:cxn>
                <a:cxn ang="0">
                  <a:pos x="59" y="830"/>
                </a:cxn>
                <a:cxn ang="0">
                  <a:pos x="92" y="843"/>
                </a:cxn>
                <a:cxn ang="0">
                  <a:pos x="141" y="856"/>
                </a:cxn>
                <a:cxn ang="0">
                  <a:pos x="215" y="837"/>
                </a:cxn>
                <a:cxn ang="0">
                  <a:pos x="263" y="765"/>
                </a:cxn>
                <a:cxn ang="0">
                  <a:pos x="246" y="678"/>
                </a:cxn>
                <a:cxn ang="0">
                  <a:pos x="174" y="629"/>
                </a:cxn>
                <a:cxn ang="0">
                  <a:pos x="117" y="633"/>
                </a:cxn>
                <a:cxn ang="0">
                  <a:pos x="72" y="648"/>
                </a:cxn>
                <a:cxn ang="0">
                  <a:pos x="35" y="659"/>
                </a:cxn>
                <a:cxn ang="0">
                  <a:pos x="2" y="632"/>
                </a:cxn>
                <a:cxn ang="0">
                  <a:pos x="0" y="265"/>
                </a:cxn>
                <a:cxn ang="0">
                  <a:pos x="393" y="251"/>
                </a:cxn>
                <a:cxn ang="0">
                  <a:pos x="410" y="201"/>
                </a:cxn>
                <a:cxn ang="0">
                  <a:pos x="395" y="162"/>
                </a:cxn>
                <a:cxn ang="0">
                  <a:pos x="379" y="108"/>
                </a:cxn>
                <a:cxn ang="0">
                  <a:pos x="393" y="47"/>
                </a:cxn>
                <a:cxn ang="0">
                  <a:pos x="422" y="16"/>
                </a:cxn>
              </a:cxnLst>
              <a:rect l="0" t="0" r="r" b="b"/>
              <a:pathLst>
                <a:path w="1217" h="1219">
                  <a:moveTo>
                    <a:pt x="476" y="0"/>
                  </a:moveTo>
                  <a:lnTo>
                    <a:pt x="495" y="1"/>
                  </a:lnTo>
                  <a:lnTo>
                    <a:pt x="513" y="7"/>
                  </a:lnTo>
                  <a:lnTo>
                    <a:pt x="530" y="16"/>
                  </a:lnTo>
                  <a:lnTo>
                    <a:pt x="545" y="28"/>
                  </a:lnTo>
                  <a:lnTo>
                    <a:pt x="557" y="43"/>
                  </a:lnTo>
                  <a:lnTo>
                    <a:pt x="558" y="44"/>
                  </a:lnTo>
                  <a:lnTo>
                    <a:pt x="560" y="47"/>
                  </a:lnTo>
                  <a:lnTo>
                    <a:pt x="567" y="63"/>
                  </a:lnTo>
                  <a:lnTo>
                    <a:pt x="572" y="79"/>
                  </a:lnTo>
                  <a:lnTo>
                    <a:pt x="574" y="97"/>
                  </a:lnTo>
                  <a:lnTo>
                    <a:pt x="573" y="108"/>
                  </a:lnTo>
                  <a:lnTo>
                    <a:pt x="570" y="120"/>
                  </a:lnTo>
                  <a:lnTo>
                    <a:pt x="566" y="134"/>
                  </a:lnTo>
                  <a:lnTo>
                    <a:pt x="562" y="148"/>
                  </a:lnTo>
                  <a:lnTo>
                    <a:pt x="558" y="162"/>
                  </a:lnTo>
                  <a:lnTo>
                    <a:pt x="552" y="175"/>
                  </a:lnTo>
                  <a:lnTo>
                    <a:pt x="548" y="185"/>
                  </a:lnTo>
                  <a:lnTo>
                    <a:pt x="548" y="186"/>
                  </a:lnTo>
                  <a:lnTo>
                    <a:pt x="543" y="201"/>
                  </a:lnTo>
                  <a:lnTo>
                    <a:pt x="541" y="216"/>
                  </a:lnTo>
                  <a:lnTo>
                    <a:pt x="543" y="229"/>
                  </a:lnTo>
                  <a:lnTo>
                    <a:pt x="549" y="241"/>
                  </a:lnTo>
                  <a:lnTo>
                    <a:pt x="558" y="251"/>
                  </a:lnTo>
                  <a:lnTo>
                    <a:pt x="569" y="258"/>
                  </a:lnTo>
                  <a:lnTo>
                    <a:pt x="584" y="263"/>
                  </a:lnTo>
                  <a:lnTo>
                    <a:pt x="599" y="265"/>
                  </a:lnTo>
                  <a:lnTo>
                    <a:pt x="952" y="265"/>
                  </a:lnTo>
                  <a:lnTo>
                    <a:pt x="952" y="618"/>
                  </a:lnTo>
                  <a:lnTo>
                    <a:pt x="954" y="634"/>
                  </a:lnTo>
                  <a:lnTo>
                    <a:pt x="959" y="648"/>
                  </a:lnTo>
                  <a:lnTo>
                    <a:pt x="966" y="660"/>
                  </a:lnTo>
                  <a:lnTo>
                    <a:pt x="974" y="667"/>
                  </a:lnTo>
                  <a:lnTo>
                    <a:pt x="982" y="672"/>
                  </a:lnTo>
                  <a:lnTo>
                    <a:pt x="992" y="676"/>
                  </a:lnTo>
                  <a:lnTo>
                    <a:pt x="1003" y="676"/>
                  </a:lnTo>
                  <a:lnTo>
                    <a:pt x="1017" y="675"/>
                  </a:lnTo>
                  <a:lnTo>
                    <a:pt x="1031" y="670"/>
                  </a:lnTo>
                  <a:lnTo>
                    <a:pt x="1033" y="669"/>
                  </a:lnTo>
                  <a:lnTo>
                    <a:pt x="1037" y="667"/>
                  </a:lnTo>
                  <a:lnTo>
                    <a:pt x="1045" y="664"/>
                  </a:lnTo>
                  <a:lnTo>
                    <a:pt x="1054" y="661"/>
                  </a:lnTo>
                  <a:lnTo>
                    <a:pt x="1064" y="656"/>
                  </a:lnTo>
                  <a:lnTo>
                    <a:pt x="1076" y="652"/>
                  </a:lnTo>
                  <a:lnTo>
                    <a:pt x="1087" y="649"/>
                  </a:lnTo>
                  <a:lnTo>
                    <a:pt x="1099" y="647"/>
                  </a:lnTo>
                  <a:lnTo>
                    <a:pt x="1110" y="644"/>
                  </a:lnTo>
                  <a:lnTo>
                    <a:pt x="1119" y="644"/>
                  </a:lnTo>
                  <a:lnTo>
                    <a:pt x="1139" y="646"/>
                  </a:lnTo>
                  <a:lnTo>
                    <a:pt x="1157" y="651"/>
                  </a:lnTo>
                  <a:lnTo>
                    <a:pt x="1173" y="660"/>
                  </a:lnTo>
                  <a:lnTo>
                    <a:pt x="1188" y="672"/>
                  </a:lnTo>
                  <a:lnTo>
                    <a:pt x="1200" y="687"/>
                  </a:lnTo>
                  <a:lnTo>
                    <a:pt x="1209" y="703"/>
                  </a:lnTo>
                  <a:lnTo>
                    <a:pt x="1214" y="722"/>
                  </a:lnTo>
                  <a:lnTo>
                    <a:pt x="1217" y="741"/>
                  </a:lnTo>
                  <a:lnTo>
                    <a:pt x="1214" y="761"/>
                  </a:lnTo>
                  <a:lnTo>
                    <a:pt x="1209" y="779"/>
                  </a:lnTo>
                  <a:lnTo>
                    <a:pt x="1199" y="796"/>
                  </a:lnTo>
                  <a:lnTo>
                    <a:pt x="1188" y="810"/>
                  </a:lnTo>
                  <a:lnTo>
                    <a:pt x="1173" y="822"/>
                  </a:lnTo>
                  <a:lnTo>
                    <a:pt x="1156" y="832"/>
                  </a:lnTo>
                  <a:lnTo>
                    <a:pt x="1139" y="837"/>
                  </a:lnTo>
                  <a:lnTo>
                    <a:pt x="1118" y="839"/>
                  </a:lnTo>
                  <a:lnTo>
                    <a:pt x="1109" y="839"/>
                  </a:lnTo>
                  <a:lnTo>
                    <a:pt x="1098" y="836"/>
                  </a:lnTo>
                  <a:lnTo>
                    <a:pt x="1087" y="833"/>
                  </a:lnTo>
                  <a:lnTo>
                    <a:pt x="1075" y="830"/>
                  </a:lnTo>
                  <a:lnTo>
                    <a:pt x="1064" y="826"/>
                  </a:lnTo>
                  <a:lnTo>
                    <a:pt x="1054" y="822"/>
                  </a:lnTo>
                  <a:lnTo>
                    <a:pt x="1045" y="819"/>
                  </a:lnTo>
                  <a:lnTo>
                    <a:pt x="1037" y="816"/>
                  </a:lnTo>
                  <a:lnTo>
                    <a:pt x="1033" y="814"/>
                  </a:lnTo>
                  <a:lnTo>
                    <a:pt x="1031" y="813"/>
                  </a:lnTo>
                  <a:lnTo>
                    <a:pt x="1017" y="808"/>
                  </a:lnTo>
                  <a:lnTo>
                    <a:pt x="1003" y="807"/>
                  </a:lnTo>
                  <a:lnTo>
                    <a:pt x="988" y="809"/>
                  </a:lnTo>
                  <a:lnTo>
                    <a:pt x="977" y="814"/>
                  </a:lnTo>
                  <a:lnTo>
                    <a:pt x="966" y="823"/>
                  </a:lnTo>
                  <a:lnTo>
                    <a:pt x="959" y="834"/>
                  </a:lnTo>
                  <a:lnTo>
                    <a:pt x="954" y="848"/>
                  </a:lnTo>
                  <a:lnTo>
                    <a:pt x="952" y="865"/>
                  </a:lnTo>
                  <a:lnTo>
                    <a:pt x="952" y="1219"/>
                  </a:lnTo>
                  <a:lnTo>
                    <a:pt x="599" y="1219"/>
                  </a:lnTo>
                  <a:lnTo>
                    <a:pt x="587" y="1218"/>
                  </a:lnTo>
                  <a:lnTo>
                    <a:pt x="578" y="1214"/>
                  </a:lnTo>
                  <a:lnTo>
                    <a:pt x="569" y="1209"/>
                  </a:lnTo>
                  <a:lnTo>
                    <a:pt x="563" y="1202"/>
                  </a:lnTo>
                  <a:lnTo>
                    <a:pt x="559" y="1194"/>
                  </a:lnTo>
                  <a:lnTo>
                    <a:pt x="558" y="1185"/>
                  </a:lnTo>
                  <a:lnTo>
                    <a:pt x="559" y="1174"/>
                  </a:lnTo>
                  <a:lnTo>
                    <a:pt x="563" y="1163"/>
                  </a:lnTo>
                  <a:lnTo>
                    <a:pt x="564" y="1161"/>
                  </a:lnTo>
                  <a:lnTo>
                    <a:pt x="566" y="1156"/>
                  </a:lnTo>
                  <a:lnTo>
                    <a:pt x="569" y="1147"/>
                  </a:lnTo>
                  <a:lnTo>
                    <a:pt x="573" y="1138"/>
                  </a:lnTo>
                  <a:lnTo>
                    <a:pt x="577" y="1127"/>
                  </a:lnTo>
                  <a:lnTo>
                    <a:pt x="581" y="1115"/>
                  </a:lnTo>
                  <a:lnTo>
                    <a:pt x="584" y="1103"/>
                  </a:lnTo>
                  <a:lnTo>
                    <a:pt x="587" y="1090"/>
                  </a:lnTo>
                  <a:lnTo>
                    <a:pt x="589" y="1079"/>
                  </a:lnTo>
                  <a:lnTo>
                    <a:pt x="590" y="1068"/>
                  </a:lnTo>
                  <a:lnTo>
                    <a:pt x="588" y="1046"/>
                  </a:lnTo>
                  <a:lnTo>
                    <a:pt x="582" y="1025"/>
                  </a:lnTo>
                  <a:lnTo>
                    <a:pt x="572" y="1006"/>
                  </a:lnTo>
                  <a:lnTo>
                    <a:pt x="558" y="990"/>
                  </a:lnTo>
                  <a:lnTo>
                    <a:pt x="543" y="975"/>
                  </a:lnTo>
                  <a:lnTo>
                    <a:pt x="524" y="964"/>
                  </a:lnTo>
                  <a:lnTo>
                    <a:pt x="504" y="957"/>
                  </a:lnTo>
                  <a:lnTo>
                    <a:pt x="482" y="954"/>
                  </a:lnTo>
                  <a:lnTo>
                    <a:pt x="476" y="954"/>
                  </a:lnTo>
                  <a:lnTo>
                    <a:pt x="453" y="956"/>
                  </a:lnTo>
                  <a:lnTo>
                    <a:pt x="431" y="963"/>
                  </a:lnTo>
                  <a:lnTo>
                    <a:pt x="412" y="973"/>
                  </a:lnTo>
                  <a:lnTo>
                    <a:pt x="395" y="987"/>
                  </a:lnTo>
                  <a:lnTo>
                    <a:pt x="381" y="1004"/>
                  </a:lnTo>
                  <a:lnTo>
                    <a:pt x="370" y="1024"/>
                  </a:lnTo>
                  <a:lnTo>
                    <a:pt x="364" y="1045"/>
                  </a:lnTo>
                  <a:lnTo>
                    <a:pt x="361" y="1068"/>
                  </a:lnTo>
                  <a:lnTo>
                    <a:pt x="362" y="1079"/>
                  </a:lnTo>
                  <a:lnTo>
                    <a:pt x="364" y="1090"/>
                  </a:lnTo>
                  <a:lnTo>
                    <a:pt x="367" y="1103"/>
                  </a:lnTo>
                  <a:lnTo>
                    <a:pt x="370" y="1115"/>
                  </a:lnTo>
                  <a:lnTo>
                    <a:pt x="375" y="1127"/>
                  </a:lnTo>
                  <a:lnTo>
                    <a:pt x="378" y="1138"/>
                  </a:lnTo>
                  <a:lnTo>
                    <a:pt x="382" y="1147"/>
                  </a:lnTo>
                  <a:lnTo>
                    <a:pt x="385" y="1156"/>
                  </a:lnTo>
                  <a:lnTo>
                    <a:pt x="387" y="1161"/>
                  </a:lnTo>
                  <a:lnTo>
                    <a:pt x="389" y="1163"/>
                  </a:lnTo>
                  <a:lnTo>
                    <a:pt x="393" y="1174"/>
                  </a:lnTo>
                  <a:lnTo>
                    <a:pt x="394" y="1185"/>
                  </a:lnTo>
                  <a:lnTo>
                    <a:pt x="393" y="1194"/>
                  </a:lnTo>
                  <a:lnTo>
                    <a:pt x="389" y="1202"/>
                  </a:lnTo>
                  <a:lnTo>
                    <a:pt x="382" y="1209"/>
                  </a:lnTo>
                  <a:lnTo>
                    <a:pt x="374" y="1214"/>
                  </a:lnTo>
                  <a:lnTo>
                    <a:pt x="364" y="1218"/>
                  </a:lnTo>
                  <a:lnTo>
                    <a:pt x="352" y="1219"/>
                  </a:lnTo>
                  <a:lnTo>
                    <a:pt x="0" y="1219"/>
                  </a:lnTo>
                  <a:lnTo>
                    <a:pt x="0" y="1170"/>
                  </a:lnTo>
                  <a:lnTo>
                    <a:pt x="1" y="1153"/>
                  </a:lnTo>
                  <a:lnTo>
                    <a:pt x="1" y="865"/>
                  </a:lnTo>
                  <a:lnTo>
                    <a:pt x="2" y="851"/>
                  </a:lnTo>
                  <a:lnTo>
                    <a:pt x="7" y="840"/>
                  </a:lnTo>
                  <a:lnTo>
                    <a:pt x="14" y="831"/>
                  </a:lnTo>
                  <a:lnTo>
                    <a:pt x="23" y="826"/>
                  </a:lnTo>
                  <a:lnTo>
                    <a:pt x="35" y="824"/>
                  </a:lnTo>
                  <a:lnTo>
                    <a:pt x="46" y="825"/>
                  </a:lnTo>
                  <a:lnTo>
                    <a:pt x="59" y="830"/>
                  </a:lnTo>
                  <a:lnTo>
                    <a:pt x="64" y="832"/>
                  </a:lnTo>
                  <a:lnTo>
                    <a:pt x="72" y="835"/>
                  </a:lnTo>
                  <a:lnTo>
                    <a:pt x="82" y="839"/>
                  </a:lnTo>
                  <a:lnTo>
                    <a:pt x="92" y="843"/>
                  </a:lnTo>
                  <a:lnTo>
                    <a:pt x="105" y="847"/>
                  </a:lnTo>
                  <a:lnTo>
                    <a:pt x="117" y="850"/>
                  </a:lnTo>
                  <a:lnTo>
                    <a:pt x="130" y="853"/>
                  </a:lnTo>
                  <a:lnTo>
                    <a:pt x="141" y="856"/>
                  </a:lnTo>
                  <a:lnTo>
                    <a:pt x="151" y="856"/>
                  </a:lnTo>
                  <a:lnTo>
                    <a:pt x="174" y="854"/>
                  </a:lnTo>
                  <a:lnTo>
                    <a:pt x="196" y="847"/>
                  </a:lnTo>
                  <a:lnTo>
                    <a:pt x="215" y="837"/>
                  </a:lnTo>
                  <a:lnTo>
                    <a:pt x="232" y="823"/>
                  </a:lnTo>
                  <a:lnTo>
                    <a:pt x="246" y="806"/>
                  </a:lnTo>
                  <a:lnTo>
                    <a:pt x="257" y="786"/>
                  </a:lnTo>
                  <a:lnTo>
                    <a:pt x="263" y="765"/>
                  </a:lnTo>
                  <a:lnTo>
                    <a:pt x="266" y="742"/>
                  </a:lnTo>
                  <a:lnTo>
                    <a:pt x="263" y="719"/>
                  </a:lnTo>
                  <a:lnTo>
                    <a:pt x="257" y="697"/>
                  </a:lnTo>
                  <a:lnTo>
                    <a:pt x="246" y="678"/>
                  </a:lnTo>
                  <a:lnTo>
                    <a:pt x="232" y="661"/>
                  </a:lnTo>
                  <a:lnTo>
                    <a:pt x="215" y="647"/>
                  </a:lnTo>
                  <a:lnTo>
                    <a:pt x="196" y="636"/>
                  </a:lnTo>
                  <a:lnTo>
                    <a:pt x="174" y="629"/>
                  </a:lnTo>
                  <a:lnTo>
                    <a:pt x="151" y="627"/>
                  </a:lnTo>
                  <a:lnTo>
                    <a:pt x="141" y="628"/>
                  </a:lnTo>
                  <a:lnTo>
                    <a:pt x="130" y="630"/>
                  </a:lnTo>
                  <a:lnTo>
                    <a:pt x="117" y="633"/>
                  </a:lnTo>
                  <a:lnTo>
                    <a:pt x="105" y="636"/>
                  </a:lnTo>
                  <a:lnTo>
                    <a:pt x="92" y="641"/>
                  </a:lnTo>
                  <a:lnTo>
                    <a:pt x="82" y="644"/>
                  </a:lnTo>
                  <a:lnTo>
                    <a:pt x="72" y="648"/>
                  </a:lnTo>
                  <a:lnTo>
                    <a:pt x="64" y="651"/>
                  </a:lnTo>
                  <a:lnTo>
                    <a:pt x="59" y="653"/>
                  </a:lnTo>
                  <a:lnTo>
                    <a:pt x="46" y="658"/>
                  </a:lnTo>
                  <a:lnTo>
                    <a:pt x="35" y="659"/>
                  </a:lnTo>
                  <a:lnTo>
                    <a:pt x="23" y="658"/>
                  </a:lnTo>
                  <a:lnTo>
                    <a:pt x="14" y="652"/>
                  </a:lnTo>
                  <a:lnTo>
                    <a:pt x="7" y="644"/>
                  </a:lnTo>
                  <a:lnTo>
                    <a:pt x="2" y="632"/>
                  </a:lnTo>
                  <a:lnTo>
                    <a:pt x="1" y="618"/>
                  </a:lnTo>
                  <a:lnTo>
                    <a:pt x="1" y="329"/>
                  </a:lnTo>
                  <a:lnTo>
                    <a:pt x="0" y="313"/>
                  </a:lnTo>
                  <a:lnTo>
                    <a:pt x="0" y="265"/>
                  </a:lnTo>
                  <a:lnTo>
                    <a:pt x="352" y="265"/>
                  </a:lnTo>
                  <a:lnTo>
                    <a:pt x="368" y="263"/>
                  </a:lnTo>
                  <a:lnTo>
                    <a:pt x="382" y="258"/>
                  </a:lnTo>
                  <a:lnTo>
                    <a:pt x="393" y="251"/>
                  </a:lnTo>
                  <a:lnTo>
                    <a:pt x="402" y="241"/>
                  </a:lnTo>
                  <a:lnTo>
                    <a:pt x="408" y="229"/>
                  </a:lnTo>
                  <a:lnTo>
                    <a:pt x="410" y="216"/>
                  </a:lnTo>
                  <a:lnTo>
                    <a:pt x="410" y="201"/>
                  </a:lnTo>
                  <a:lnTo>
                    <a:pt x="404" y="186"/>
                  </a:lnTo>
                  <a:lnTo>
                    <a:pt x="404" y="185"/>
                  </a:lnTo>
                  <a:lnTo>
                    <a:pt x="399" y="175"/>
                  </a:lnTo>
                  <a:lnTo>
                    <a:pt x="395" y="162"/>
                  </a:lnTo>
                  <a:lnTo>
                    <a:pt x="390" y="148"/>
                  </a:lnTo>
                  <a:lnTo>
                    <a:pt x="385" y="134"/>
                  </a:lnTo>
                  <a:lnTo>
                    <a:pt x="381" y="120"/>
                  </a:lnTo>
                  <a:lnTo>
                    <a:pt x="379" y="108"/>
                  </a:lnTo>
                  <a:lnTo>
                    <a:pt x="378" y="97"/>
                  </a:lnTo>
                  <a:lnTo>
                    <a:pt x="380" y="79"/>
                  </a:lnTo>
                  <a:lnTo>
                    <a:pt x="384" y="63"/>
                  </a:lnTo>
                  <a:lnTo>
                    <a:pt x="393" y="47"/>
                  </a:lnTo>
                  <a:lnTo>
                    <a:pt x="393" y="44"/>
                  </a:lnTo>
                  <a:lnTo>
                    <a:pt x="395" y="43"/>
                  </a:lnTo>
                  <a:lnTo>
                    <a:pt x="407" y="28"/>
                  </a:lnTo>
                  <a:lnTo>
                    <a:pt x="422" y="16"/>
                  </a:lnTo>
                  <a:lnTo>
                    <a:pt x="439" y="7"/>
                  </a:lnTo>
                  <a:lnTo>
                    <a:pt x="456" y="1"/>
                  </a:lnTo>
                  <a:lnTo>
                    <a:pt x="476" y="0"/>
                  </a:lnTo>
                  <a:close/>
                </a:path>
              </a:pathLst>
            </a:custGeom>
            <a:solidFill>
              <a:schemeClr val="bg1">
                <a:lumMod val="65000"/>
              </a:schemeClr>
            </a:solidFill>
            <a:ln w="0">
              <a:noFill/>
              <a:prstDash val="solid"/>
              <a:round/>
              <a:headEnd/>
              <a:tailEnd/>
            </a:ln>
          </p:spPr>
          <p:txBody>
            <a:bodyPr vert="horz" wrap="square" lIns="548640" tIns="45720" rIns="91440" bIns="45720" numCol="1" anchor="ctr"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Arial" pitchFamily="34" charset="0"/>
                  <a:ea typeface="+mn-ea"/>
                  <a:cs typeface="Arial" pitchFamily="34" charset="0"/>
                </a:rPr>
                <a:t>1</a:t>
              </a:r>
            </a:p>
          </p:txBody>
        </p:sp>
        <p:sp>
          <p:nvSpPr>
            <p:cNvPr id="5" name="Freeform 8"/>
            <p:cNvSpPr>
              <a:spLocks/>
            </p:cNvSpPr>
            <p:nvPr/>
          </p:nvSpPr>
          <p:spPr bwMode="auto">
            <a:xfrm>
              <a:off x="2489457" y="2888377"/>
              <a:ext cx="1996553" cy="1999835"/>
            </a:xfrm>
            <a:custGeom>
              <a:avLst/>
              <a:gdLst/>
              <a:ahLst/>
              <a:cxnLst>
                <a:cxn ang="0">
                  <a:pos x="782" y="9"/>
                </a:cxn>
                <a:cxn ang="0">
                  <a:pos x="831" y="60"/>
                </a:cxn>
                <a:cxn ang="0">
                  <a:pos x="835" y="118"/>
                </a:cxn>
                <a:cxn ang="0">
                  <a:pos x="822" y="162"/>
                </a:cxn>
                <a:cxn ang="0">
                  <a:pos x="808" y="201"/>
                </a:cxn>
                <a:cxn ang="0">
                  <a:pos x="823" y="251"/>
                </a:cxn>
                <a:cxn ang="0">
                  <a:pos x="1217" y="264"/>
                </a:cxn>
                <a:cxn ang="0">
                  <a:pos x="1208" y="648"/>
                </a:cxn>
                <a:cxn ang="0">
                  <a:pos x="1172" y="658"/>
                </a:cxn>
                <a:cxn ang="0">
                  <a:pos x="1146" y="647"/>
                </a:cxn>
                <a:cxn ang="0">
                  <a:pos x="1101" y="633"/>
                </a:cxn>
                <a:cxn ang="0">
                  <a:pos x="1045" y="629"/>
                </a:cxn>
                <a:cxn ang="0">
                  <a:pos x="976" y="673"/>
                </a:cxn>
                <a:cxn ang="0">
                  <a:pos x="953" y="741"/>
                </a:cxn>
                <a:cxn ang="0">
                  <a:pos x="986" y="822"/>
                </a:cxn>
                <a:cxn ang="0">
                  <a:pos x="1067" y="856"/>
                </a:cxn>
                <a:cxn ang="0">
                  <a:pos x="1113" y="847"/>
                </a:cxn>
                <a:cxn ang="0">
                  <a:pos x="1154" y="832"/>
                </a:cxn>
                <a:cxn ang="0">
                  <a:pos x="1195" y="825"/>
                </a:cxn>
                <a:cxn ang="0">
                  <a:pos x="1217" y="865"/>
                </a:cxn>
                <a:cxn ang="0">
                  <a:pos x="1152" y="1217"/>
                </a:cxn>
                <a:cxn ang="0">
                  <a:pos x="834" y="1208"/>
                </a:cxn>
                <a:cxn ang="0">
                  <a:pos x="824" y="1173"/>
                </a:cxn>
                <a:cxn ang="0">
                  <a:pos x="834" y="1146"/>
                </a:cxn>
                <a:cxn ang="0">
                  <a:pos x="849" y="1101"/>
                </a:cxn>
                <a:cxn ang="0">
                  <a:pos x="854" y="1046"/>
                </a:cxn>
                <a:cxn ang="0">
                  <a:pos x="814" y="979"/>
                </a:cxn>
                <a:cxn ang="0">
                  <a:pos x="741" y="952"/>
                </a:cxn>
                <a:cxn ang="0">
                  <a:pos x="667" y="979"/>
                </a:cxn>
                <a:cxn ang="0">
                  <a:pos x="628" y="1046"/>
                </a:cxn>
                <a:cxn ang="0">
                  <a:pos x="632" y="1101"/>
                </a:cxn>
                <a:cxn ang="0">
                  <a:pos x="647" y="1146"/>
                </a:cxn>
                <a:cxn ang="0">
                  <a:pos x="658" y="1173"/>
                </a:cxn>
                <a:cxn ang="0">
                  <a:pos x="647" y="1208"/>
                </a:cxn>
                <a:cxn ang="0">
                  <a:pos x="329" y="1217"/>
                </a:cxn>
                <a:cxn ang="0">
                  <a:pos x="263" y="848"/>
                </a:cxn>
                <a:cxn ang="0">
                  <a:pos x="228" y="810"/>
                </a:cxn>
                <a:cxn ang="0">
                  <a:pos x="185" y="813"/>
                </a:cxn>
                <a:cxn ang="0">
                  <a:pos x="157" y="825"/>
                </a:cxn>
                <a:cxn ang="0">
                  <a:pos x="97" y="839"/>
                </a:cxn>
                <a:cxn ang="0">
                  <a:pos x="45" y="824"/>
                </a:cxn>
                <a:cxn ang="0">
                  <a:pos x="7" y="778"/>
                </a:cxn>
                <a:cxn ang="0">
                  <a:pos x="7" y="704"/>
                </a:cxn>
                <a:cxn ang="0">
                  <a:pos x="45" y="659"/>
                </a:cxn>
                <a:cxn ang="0">
                  <a:pos x="97" y="644"/>
                </a:cxn>
                <a:cxn ang="0">
                  <a:pos x="157" y="659"/>
                </a:cxn>
                <a:cxn ang="0">
                  <a:pos x="185" y="670"/>
                </a:cxn>
                <a:cxn ang="0">
                  <a:pos x="228" y="674"/>
                </a:cxn>
                <a:cxn ang="0">
                  <a:pos x="263" y="634"/>
                </a:cxn>
                <a:cxn ang="0">
                  <a:pos x="636" y="262"/>
                </a:cxn>
                <a:cxn ang="0">
                  <a:pos x="673" y="228"/>
                </a:cxn>
                <a:cxn ang="0">
                  <a:pos x="666" y="179"/>
                </a:cxn>
                <a:cxn ang="0">
                  <a:pos x="652" y="141"/>
                </a:cxn>
                <a:cxn ang="0">
                  <a:pos x="643" y="97"/>
                </a:cxn>
                <a:cxn ang="0">
                  <a:pos x="672" y="28"/>
                </a:cxn>
                <a:cxn ang="0">
                  <a:pos x="741" y="0"/>
                </a:cxn>
              </a:cxnLst>
              <a:rect l="0" t="0" r="r" b="b"/>
              <a:pathLst>
                <a:path w="1217" h="1219">
                  <a:moveTo>
                    <a:pt x="741" y="0"/>
                  </a:moveTo>
                  <a:lnTo>
                    <a:pt x="746" y="0"/>
                  </a:lnTo>
                  <a:lnTo>
                    <a:pt x="765" y="3"/>
                  </a:lnTo>
                  <a:lnTo>
                    <a:pt x="782" y="9"/>
                  </a:lnTo>
                  <a:lnTo>
                    <a:pt x="798" y="18"/>
                  </a:lnTo>
                  <a:lnTo>
                    <a:pt x="811" y="30"/>
                  </a:lnTo>
                  <a:lnTo>
                    <a:pt x="823" y="45"/>
                  </a:lnTo>
                  <a:lnTo>
                    <a:pt x="831" y="60"/>
                  </a:lnTo>
                  <a:lnTo>
                    <a:pt x="837" y="78"/>
                  </a:lnTo>
                  <a:lnTo>
                    <a:pt x="838" y="97"/>
                  </a:lnTo>
                  <a:lnTo>
                    <a:pt x="837" y="107"/>
                  </a:lnTo>
                  <a:lnTo>
                    <a:pt x="835" y="118"/>
                  </a:lnTo>
                  <a:lnTo>
                    <a:pt x="833" y="129"/>
                  </a:lnTo>
                  <a:lnTo>
                    <a:pt x="829" y="141"/>
                  </a:lnTo>
                  <a:lnTo>
                    <a:pt x="825" y="152"/>
                  </a:lnTo>
                  <a:lnTo>
                    <a:pt x="822" y="162"/>
                  </a:lnTo>
                  <a:lnTo>
                    <a:pt x="818" y="171"/>
                  </a:lnTo>
                  <a:lnTo>
                    <a:pt x="816" y="179"/>
                  </a:lnTo>
                  <a:lnTo>
                    <a:pt x="814" y="183"/>
                  </a:lnTo>
                  <a:lnTo>
                    <a:pt x="808" y="201"/>
                  </a:lnTo>
                  <a:lnTo>
                    <a:pt x="806" y="215"/>
                  </a:lnTo>
                  <a:lnTo>
                    <a:pt x="808" y="228"/>
                  </a:lnTo>
                  <a:lnTo>
                    <a:pt x="814" y="241"/>
                  </a:lnTo>
                  <a:lnTo>
                    <a:pt x="823" y="251"/>
                  </a:lnTo>
                  <a:lnTo>
                    <a:pt x="834" y="258"/>
                  </a:lnTo>
                  <a:lnTo>
                    <a:pt x="849" y="263"/>
                  </a:lnTo>
                  <a:lnTo>
                    <a:pt x="864" y="264"/>
                  </a:lnTo>
                  <a:lnTo>
                    <a:pt x="1217" y="264"/>
                  </a:lnTo>
                  <a:lnTo>
                    <a:pt x="1217" y="618"/>
                  </a:lnTo>
                  <a:lnTo>
                    <a:pt x="1216" y="630"/>
                  </a:lnTo>
                  <a:lnTo>
                    <a:pt x="1213" y="640"/>
                  </a:lnTo>
                  <a:lnTo>
                    <a:pt x="1208" y="648"/>
                  </a:lnTo>
                  <a:lnTo>
                    <a:pt x="1201" y="654"/>
                  </a:lnTo>
                  <a:lnTo>
                    <a:pt x="1193" y="657"/>
                  </a:lnTo>
                  <a:lnTo>
                    <a:pt x="1184" y="659"/>
                  </a:lnTo>
                  <a:lnTo>
                    <a:pt x="1172" y="658"/>
                  </a:lnTo>
                  <a:lnTo>
                    <a:pt x="1162" y="654"/>
                  </a:lnTo>
                  <a:lnTo>
                    <a:pt x="1160" y="653"/>
                  </a:lnTo>
                  <a:lnTo>
                    <a:pt x="1154" y="650"/>
                  </a:lnTo>
                  <a:lnTo>
                    <a:pt x="1146" y="647"/>
                  </a:lnTo>
                  <a:lnTo>
                    <a:pt x="1137" y="644"/>
                  </a:lnTo>
                  <a:lnTo>
                    <a:pt x="1126" y="640"/>
                  </a:lnTo>
                  <a:lnTo>
                    <a:pt x="1114" y="636"/>
                  </a:lnTo>
                  <a:lnTo>
                    <a:pt x="1101" y="633"/>
                  </a:lnTo>
                  <a:lnTo>
                    <a:pt x="1089" y="630"/>
                  </a:lnTo>
                  <a:lnTo>
                    <a:pt x="1078" y="627"/>
                  </a:lnTo>
                  <a:lnTo>
                    <a:pt x="1068" y="627"/>
                  </a:lnTo>
                  <a:lnTo>
                    <a:pt x="1045" y="629"/>
                  </a:lnTo>
                  <a:lnTo>
                    <a:pt x="1025" y="635"/>
                  </a:lnTo>
                  <a:lnTo>
                    <a:pt x="1006" y="644"/>
                  </a:lnTo>
                  <a:lnTo>
                    <a:pt x="990" y="657"/>
                  </a:lnTo>
                  <a:lnTo>
                    <a:pt x="976" y="673"/>
                  </a:lnTo>
                  <a:lnTo>
                    <a:pt x="966" y="688"/>
                  </a:lnTo>
                  <a:lnTo>
                    <a:pt x="958" y="705"/>
                  </a:lnTo>
                  <a:lnTo>
                    <a:pt x="954" y="723"/>
                  </a:lnTo>
                  <a:lnTo>
                    <a:pt x="953" y="741"/>
                  </a:lnTo>
                  <a:lnTo>
                    <a:pt x="955" y="764"/>
                  </a:lnTo>
                  <a:lnTo>
                    <a:pt x="961" y="786"/>
                  </a:lnTo>
                  <a:lnTo>
                    <a:pt x="972" y="805"/>
                  </a:lnTo>
                  <a:lnTo>
                    <a:pt x="986" y="822"/>
                  </a:lnTo>
                  <a:lnTo>
                    <a:pt x="1003" y="836"/>
                  </a:lnTo>
                  <a:lnTo>
                    <a:pt x="1022" y="847"/>
                  </a:lnTo>
                  <a:lnTo>
                    <a:pt x="1044" y="854"/>
                  </a:lnTo>
                  <a:lnTo>
                    <a:pt x="1067" y="856"/>
                  </a:lnTo>
                  <a:lnTo>
                    <a:pt x="1077" y="855"/>
                  </a:lnTo>
                  <a:lnTo>
                    <a:pt x="1088" y="853"/>
                  </a:lnTo>
                  <a:lnTo>
                    <a:pt x="1101" y="850"/>
                  </a:lnTo>
                  <a:lnTo>
                    <a:pt x="1113" y="847"/>
                  </a:lnTo>
                  <a:lnTo>
                    <a:pt x="1125" y="842"/>
                  </a:lnTo>
                  <a:lnTo>
                    <a:pt x="1136" y="839"/>
                  </a:lnTo>
                  <a:lnTo>
                    <a:pt x="1146" y="835"/>
                  </a:lnTo>
                  <a:lnTo>
                    <a:pt x="1154" y="832"/>
                  </a:lnTo>
                  <a:lnTo>
                    <a:pt x="1159" y="830"/>
                  </a:lnTo>
                  <a:lnTo>
                    <a:pt x="1172" y="825"/>
                  </a:lnTo>
                  <a:lnTo>
                    <a:pt x="1183" y="824"/>
                  </a:lnTo>
                  <a:lnTo>
                    <a:pt x="1195" y="825"/>
                  </a:lnTo>
                  <a:lnTo>
                    <a:pt x="1204" y="831"/>
                  </a:lnTo>
                  <a:lnTo>
                    <a:pt x="1211" y="839"/>
                  </a:lnTo>
                  <a:lnTo>
                    <a:pt x="1216" y="851"/>
                  </a:lnTo>
                  <a:lnTo>
                    <a:pt x="1217" y="865"/>
                  </a:lnTo>
                  <a:lnTo>
                    <a:pt x="1217" y="1219"/>
                  </a:lnTo>
                  <a:lnTo>
                    <a:pt x="1168" y="1219"/>
                  </a:lnTo>
                  <a:lnTo>
                    <a:pt x="1160" y="1218"/>
                  </a:lnTo>
                  <a:lnTo>
                    <a:pt x="1152" y="1217"/>
                  </a:lnTo>
                  <a:lnTo>
                    <a:pt x="864" y="1217"/>
                  </a:lnTo>
                  <a:lnTo>
                    <a:pt x="852" y="1216"/>
                  </a:lnTo>
                  <a:lnTo>
                    <a:pt x="843" y="1213"/>
                  </a:lnTo>
                  <a:lnTo>
                    <a:pt x="834" y="1208"/>
                  </a:lnTo>
                  <a:lnTo>
                    <a:pt x="828" y="1201"/>
                  </a:lnTo>
                  <a:lnTo>
                    <a:pt x="824" y="1193"/>
                  </a:lnTo>
                  <a:lnTo>
                    <a:pt x="823" y="1183"/>
                  </a:lnTo>
                  <a:lnTo>
                    <a:pt x="824" y="1173"/>
                  </a:lnTo>
                  <a:lnTo>
                    <a:pt x="828" y="1162"/>
                  </a:lnTo>
                  <a:lnTo>
                    <a:pt x="829" y="1159"/>
                  </a:lnTo>
                  <a:lnTo>
                    <a:pt x="831" y="1154"/>
                  </a:lnTo>
                  <a:lnTo>
                    <a:pt x="834" y="1146"/>
                  </a:lnTo>
                  <a:lnTo>
                    <a:pt x="838" y="1136"/>
                  </a:lnTo>
                  <a:lnTo>
                    <a:pt x="842" y="1125"/>
                  </a:lnTo>
                  <a:lnTo>
                    <a:pt x="846" y="1113"/>
                  </a:lnTo>
                  <a:lnTo>
                    <a:pt x="849" y="1101"/>
                  </a:lnTo>
                  <a:lnTo>
                    <a:pt x="852" y="1089"/>
                  </a:lnTo>
                  <a:lnTo>
                    <a:pt x="854" y="1078"/>
                  </a:lnTo>
                  <a:lnTo>
                    <a:pt x="855" y="1067"/>
                  </a:lnTo>
                  <a:lnTo>
                    <a:pt x="854" y="1046"/>
                  </a:lnTo>
                  <a:lnTo>
                    <a:pt x="848" y="1027"/>
                  </a:lnTo>
                  <a:lnTo>
                    <a:pt x="840" y="1009"/>
                  </a:lnTo>
                  <a:lnTo>
                    <a:pt x="828" y="993"/>
                  </a:lnTo>
                  <a:lnTo>
                    <a:pt x="814" y="979"/>
                  </a:lnTo>
                  <a:lnTo>
                    <a:pt x="799" y="967"/>
                  </a:lnTo>
                  <a:lnTo>
                    <a:pt x="781" y="959"/>
                  </a:lnTo>
                  <a:lnTo>
                    <a:pt x="762" y="954"/>
                  </a:lnTo>
                  <a:lnTo>
                    <a:pt x="741" y="952"/>
                  </a:lnTo>
                  <a:lnTo>
                    <a:pt x="720" y="954"/>
                  </a:lnTo>
                  <a:lnTo>
                    <a:pt x="701" y="959"/>
                  </a:lnTo>
                  <a:lnTo>
                    <a:pt x="683" y="967"/>
                  </a:lnTo>
                  <a:lnTo>
                    <a:pt x="667" y="979"/>
                  </a:lnTo>
                  <a:lnTo>
                    <a:pt x="653" y="993"/>
                  </a:lnTo>
                  <a:lnTo>
                    <a:pt x="642" y="1009"/>
                  </a:lnTo>
                  <a:lnTo>
                    <a:pt x="634" y="1027"/>
                  </a:lnTo>
                  <a:lnTo>
                    <a:pt x="628" y="1046"/>
                  </a:lnTo>
                  <a:lnTo>
                    <a:pt x="626" y="1067"/>
                  </a:lnTo>
                  <a:lnTo>
                    <a:pt x="627" y="1078"/>
                  </a:lnTo>
                  <a:lnTo>
                    <a:pt x="629" y="1089"/>
                  </a:lnTo>
                  <a:lnTo>
                    <a:pt x="632" y="1101"/>
                  </a:lnTo>
                  <a:lnTo>
                    <a:pt x="635" y="1113"/>
                  </a:lnTo>
                  <a:lnTo>
                    <a:pt x="640" y="1125"/>
                  </a:lnTo>
                  <a:lnTo>
                    <a:pt x="643" y="1136"/>
                  </a:lnTo>
                  <a:lnTo>
                    <a:pt x="647" y="1146"/>
                  </a:lnTo>
                  <a:lnTo>
                    <a:pt x="650" y="1154"/>
                  </a:lnTo>
                  <a:lnTo>
                    <a:pt x="652" y="1159"/>
                  </a:lnTo>
                  <a:lnTo>
                    <a:pt x="654" y="1162"/>
                  </a:lnTo>
                  <a:lnTo>
                    <a:pt x="658" y="1173"/>
                  </a:lnTo>
                  <a:lnTo>
                    <a:pt x="659" y="1183"/>
                  </a:lnTo>
                  <a:lnTo>
                    <a:pt x="658" y="1193"/>
                  </a:lnTo>
                  <a:lnTo>
                    <a:pt x="654" y="1201"/>
                  </a:lnTo>
                  <a:lnTo>
                    <a:pt x="647" y="1208"/>
                  </a:lnTo>
                  <a:lnTo>
                    <a:pt x="639" y="1213"/>
                  </a:lnTo>
                  <a:lnTo>
                    <a:pt x="629" y="1216"/>
                  </a:lnTo>
                  <a:lnTo>
                    <a:pt x="617" y="1217"/>
                  </a:lnTo>
                  <a:lnTo>
                    <a:pt x="329" y="1217"/>
                  </a:lnTo>
                  <a:lnTo>
                    <a:pt x="314" y="1219"/>
                  </a:lnTo>
                  <a:lnTo>
                    <a:pt x="265" y="1219"/>
                  </a:lnTo>
                  <a:lnTo>
                    <a:pt x="265" y="865"/>
                  </a:lnTo>
                  <a:lnTo>
                    <a:pt x="263" y="848"/>
                  </a:lnTo>
                  <a:lnTo>
                    <a:pt x="258" y="835"/>
                  </a:lnTo>
                  <a:lnTo>
                    <a:pt x="250" y="823"/>
                  </a:lnTo>
                  <a:lnTo>
                    <a:pt x="240" y="815"/>
                  </a:lnTo>
                  <a:lnTo>
                    <a:pt x="228" y="810"/>
                  </a:lnTo>
                  <a:lnTo>
                    <a:pt x="214" y="807"/>
                  </a:lnTo>
                  <a:lnTo>
                    <a:pt x="200" y="809"/>
                  </a:lnTo>
                  <a:lnTo>
                    <a:pt x="186" y="813"/>
                  </a:lnTo>
                  <a:lnTo>
                    <a:pt x="185" y="813"/>
                  </a:lnTo>
                  <a:lnTo>
                    <a:pt x="182" y="815"/>
                  </a:lnTo>
                  <a:lnTo>
                    <a:pt x="176" y="817"/>
                  </a:lnTo>
                  <a:lnTo>
                    <a:pt x="168" y="821"/>
                  </a:lnTo>
                  <a:lnTo>
                    <a:pt x="157" y="825"/>
                  </a:lnTo>
                  <a:lnTo>
                    <a:pt x="145" y="829"/>
                  </a:lnTo>
                  <a:lnTo>
                    <a:pt x="120" y="836"/>
                  </a:lnTo>
                  <a:lnTo>
                    <a:pt x="108" y="839"/>
                  </a:lnTo>
                  <a:lnTo>
                    <a:pt x="97" y="839"/>
                  </a:lnTo>
                  <a:lnTo>
                    <a:pt x="80" y="838"/>
                  </a:lnTo>
                  <a:lnTo>
                    <a:pt x="63" y="833"/>
                  </a:lnTo>
                  <a:lnTo>
                    <a:pt x="47" y="825"/>
                  </a:lnTo>
                  <a:lnTo>
                    <a:pt x="45" y="824"/>
                  </a:lnTo>
                  <a:lnTo>
                    <a:pt x="43" y="822"/>
                  </a:lnTo>
                  <a:lnTo>
                    <a:pt x="28" y="810"/>
                  </a:lnTo>
                  <a:lnTo>
                    <a:pt x="16" y="796"/>
                  </a:lnTo>
                  <a:lnTo>
                    <a:pt x="7" y="778"/>
                  </a:lnTo>
                  <a:lnTo>
                    <a:pt x="2" y="761"/>
                  </a:lnTo>
                  <a:lnTo>
                    <a:pt x="0" y="741"/>
                  </a:lnTo>
                  <a:lnTo>
                    <a:pt x="2" y="723"/>
                  </a:lnTo>
                  <a:lnTo>
                    <a:pt x="7" y="704"/>
                  </a:lnTo>
                  <a:lnTo>
                    <a:pt x="16" y="688"/>
                  </a:lnTo>
                  <a:lnTo>
                    <a:pt x="28" y="673"/>
                  </a:lnTo>
                  <a:lnTo>
                    <a:pt x="43" y="660"/>
                  </a:lnTo>
                  <a:lnTo>
                    <a:pt x="45" y="659"/>
                  </a:lnTo>
                  <a:lnTo>
                    <a:pt x="47" y="658"/>
                  </a:lnTo>
                  <a:lnTo>
                    <a:pt x="63" y="650"/>
                  </a:lnTo>
                  <a:lnTo>
                    <a:pt x="80" y="645"/>
                  </a:lnTo>
                  <a:lnTo>
                    <a:pt x="97" y="644"/>
                  </a:lnTo>
                  <a:lnTo>
                    <a:pt x="108" y="644"/>
                  </a:lnTo>
                  <a:lnTo>
                    <a:pt x="120" y="647"/>
                  </a:lnTo>
                  <a:lnTo>
                    <a:pt x="145" y="654"/>
                  </a:lnTo>
                  <a:lnTo>
                    <a:pt x="157" y="659"/>
                  </a:lnTo>
                  <a:lnTo>
                    <a:pt x="168" y="662"/>
                  </a:lnTo>
                  <a:lnTo>
                    <a:pt x="176" y="666"/>
                  </a:lnTo>
                  <a:lnTo>
                    <a:pt x="182" y="668"/>
                  </a:lnTo>
                  <a:lnTo>
                    <a:pt x="185" y="670"/>
                  </a:lnTo>
                  <a:lnTo>
                    <a:pt x="186" y="670"/>
                  </a:lnTo>
                  <a:lnTo>
                    <a:pt x="200" y="674"/>
                  </a:lnTo>
                  <a:lnTo>
                    <a:pt x="214" y="676"/>
                  </a:lnTo>
                  <a:lnTo>
                    <a:pt x="228" y="674"/>
                  </a:lnTo>
                  <a:lnTo>
                    <a:pt x="240" y="668"/>
                  </a:lnTo>
                  <a:lnTo>
                    <a:pt x="250" y="660"/>
                  </a:lnTo>
                  <a:lnTo>
                    <a:pt x="258" y="648"/>
                  </a:lnTo>
                  <a:lnTo>
                    <a:pt x="263" y="634"/>
                  </a:lnTo>
                  <a:lnTo>
                    <a:pt x="265" y="618"/>
                  </a:lnTo>
                  <a:lnTo>
                    <a:pt x="265" y="264"/>
                  </a:lnTo>
                  <a:lnTo>
                    <a:pt x="621" y="264"/>
                  </a:lnTo>
                  <a:lnTo>
                    <a:pt x="636" y="262"/>
                  </a:lnTo>
                  <a:lnTo>
                    <a:pt x="649" y="257"/>
                  </a:lnTo>
                  <a:lnTo>
                    <a:pt x="660" y="250"/>
                  </a:lnTo>
                  <a:lnTo>
                    <a:pt x="668" y="241"/>
                  </a:lnTo>
                  <a:lnTo>
                    <a:pt x="673" y="228"/>
                  </a:lnTo>
                  <a:lnTo>
                    <a:pt x="675" y="215"/>
                  </a:lnTo>
                  <a:lnTo>
                    <a:pt x="674" y="201"/>
                  </a:lnTo>
                  <a:lnTo>
                    <a:pt x="668" y="183"/>
                  </a:lnTo>
                  <a:lnTo>
                    <a:pt x="666" y="179"/>
                  </a:lnTo>
                  <a:lnTo>
                    <a:pt x="664" y="171"/>
                  </a:lnTo>
                  <a:lnTo>
                    <a:pt x="660" y="162"/>
                  </a:lnTo>
                  <a:lnTo>
                    <a:pt x="656" y="152"/>
                  </a:lnTo>
                  <a:lnTo>
                    <a:pt x="652" y="141"/>
                  </a:lnTo>
                  <a:lnTo>
                    <a:pt x="649" y="129"/>
                  </a:lnTo>
                  <a:lnTo>
                    <a:pt x="646" y="118"/>
                  </a:lnTo>
                  <a:lnTo>
                    <a:pt x="644" y="107"/>
                  </a:lnTo>
                  <a:lnTo>
                    <a:pt x="643" y="97"/>
                  </a:lnTo>
                  <a:lnTo>
                    <a:pt x="646" y="77"/>
                  </a:lnTo>
                  <a:lnTo>
                    <a:pt x="651" y="60"/>
                  </a:lnTo>
                  <a:lnTo>
                    <a:pt x="660" y="42"/>
                  </a:lnTo>
                  <a:lnTo>
                    <a:pt x="672" y="28"/>
                  </a:lnTo>
                  <a:lnTo>
                    <a:pt x="687" y="16"/>
                  </a:lnTo>
                  <a:lnTo>
                    <a:pt x="703" y="7"/>
                  </a:lnTo>
                  <a:lnTo>
                    <a:pt x="721" y="2"/>
                  </a:lnTo>
                  <a:lnTo>
                    <a:pt x="741" y="0"/>
                  </a:lnTo>
                  <a:close/>
                </a:path>
              </a:pathLst>
            </a:custGeom>
            <a:solidFill>
              <a:schemeClr val="bg1">
                <a:lumMod val="50000"/>
              </a:schemeClr>
            </a:solidFill>
            <a:ln w="0">
              <a:noFill/>
              <a:prstDash val="solid"/>
              <a:round/>
              <a:headEnd/>
              <a:tailEnd/>
            </a:ln>
          </p:spPr>
          <p:txBody>
            <a:bodyPr vert="horz" wrap="square" lIns="960120" tIns="45720" rIns="91440" bIns="45720" numCol="1" anchor="ctr"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Arial" pitchFamily="34" charset="0"/>
                  <a:ea typeface="+mn-ea"/>
                  <a:cs typeface="Arial" pitchFamily="34" charset="0"/>
                </a:rPr>
                <a:t>2</a:t>
              </a:r>
            </a:p>
          </p:txBody>
        </p:sp>
        <p:sp>
          <p:nvSpPr>
            <p:cNvPr id="9" name="Freeform 7"/>
            <p:cNvSpPr>
              <a:spLocks/>
            </p:cNvSpPr>
            <p:nvPr/>
          </p:nvSpPr>
          <p:spPr bwMode="auto">
            <a:xfrm>
              <a:off x="2924203" y="4483819"/>
              <a:ext cx="1996553" cy="1999835"/>
            </a:xfrm>
            <a:custGeom>
              <a:avLst/>
              <a:gdLst/>
              <a:ahLst/>
              <a:cxnLst>
                <a:cxn ang="0">
                  <a:pos x="530" y="16"/>
                </a:cxn>
                <a:cxn ang="0">
                  <a:pos x="560" y="47"/>
                </a:cxn>
                <a:cxn ang="0">
                  <a:pos x="573" y="108"/>
                </a:cxn>
                <a:cxn ang="0">
                  <a:pos x="558" y="162"/>
                </a:cxn>
                <a:cxn ang="0">
                  <a:pos x="543" y="201"/>
                </a:cxn>
                <a:cxn ang="0">
                  <a:pos x="558" y="251"/>
                </a:cxn>
                <a:cxn ang="0">
                  <a:pos x="952" y="265"/>
                </a:cxn>
                <a:cxn ang="0">
                  <a:pos x="966" y="660"/>
                </a:cxn>
                <a:cxn ang="0">
                  <a:pos x="1003" y="676"/>
                </a:cxn>
                <a:cxn ang="0">
                  <a:pos x="1037" y="667"/>
                </a:cxn>
                <a:cxn ang="0">
                  <a:pos x="1076" y="652"/>
                </a:cxn>
                <a:cxn ang="0">
                  <a:pos x="1119" y="644"/>
                </a:cxn>
                <a:cxn ang="0">
                  <a:pos x="1188" y="672"/>
                </a:cxn>
                <a:cxn ang="0">
                  <a:pos x="1217" y="741"/>
                </a:cxn>
                <a:cxn ang="0">
                  <a:pos x="1188" y="810"/>
                </a:cxn>
                <a:cxn ang="0">
                  <a:pos x="1118" y="839"/>
                </a:cxn>
                <a:cxn ang="0">
                  <a:pos x="1075" y="830"/>
                </a:cxn>
                <a:cxn ang="0">
                  <a:pos x="1037" y="816"/>
                </a:cxn>
                <a:cxn ang="0">
                  <a:pos x="1003" y="807"/>
                </a:cxn>
                <a:cxn ang="0">
                  <a:pos x="959" y="834"/>
                </a:cxn>
                <a:cxn ang="0">
                  <a:pos x="599" y="1219"/>
                </a:cxn>
                <a:cxn ang="0">
                  <a:pos x="563" y="1202"/>
                </a:cxn>
                <a:cxn ang="0">
                  <a:pos x="563" y="1163"/>
                </a:cxn>
                <a:cxn ang="0">
                  <a:pos x="573" y="1138"/>
                </a:cxn>
                <a:cxn ang="0">
                  <a:pos x="587" y="1090"/>
                </a:cxn>
                <a:cxn ang="0">
                  <a:pos x="582" y="1025"/>
                </a:cxn>
                <a:cxn ang="0">
                  <a:pos x="524" y="964"/>
                </a:cxn>
                <a:cxn ang="0">
                  <a:pos x="453" y="956"/>
                </a:cxn>
                <a:cxn ang="0">
                  <a:pos x="381" y="1004"/>
                </a:cxn>
                <a:cxn ang="0">
                  <a:pos x="362" y="1079"/>
                </a:cxn>
                <a:cxn ang="0">
                  <a:pos x="375" y="1127"/>
                </a:cxn>
                <a:cxn ang="0">
                  <a:pos x="387" y="1161"/>
                </a:cxn>
                <a:cxn ang="0">
                  <a:pos x="393" y="1194"/>
                </a:cxn>
                <a:cxn ang="0">
                  <a:pos x="364" y="1218"/>
                </a:cxn>
                <a:cxn ang="0">
                  <a:pos x="1" y="1153"/>
                </a:cxn>
                <a:cxn ang="0">
                  <a:pos x="14" y="831"/>
                </a:cxn>
                <a:cxn ang="0">
                  <a:pos x="59" y="830"/>
                </a:cxn>
                <a:cxn ang="0">
                  <a:pos x="92" y="843"/>
                </a:cxn>
                <a:cxn ang="0">
                  <a:pos x="141" y="856"/>
                </a:cxn>
                <a:cxn ang="0">
                  <a:pos x="215" y="837"/>
                </a:cxn>
                <a:cxn ang="0">
                  <a:pos x="263" y="765"/>
                </a:cxn>
                <a:cxn ang="0">
                  <a:pos x="246" y="678"/>
                </a:cxn>
                <a:cxn ang="0">
                  <a:pos x="174" y="629"/>
                </a:cxn>
                <a:cxn ang="0">
                  <a:pos x="117" y="633"/>
                </a:cxn>
                <a:cxn ang="0">
                  <a:pos x="72" y="648"/>
                </a:cxn>
                <a:cxn ang="0">
                  <a:pos x="35" y="659"/>
                </a:cxn>
                <a:cxn ang="0">
                  <a:pos x="2" y="632"/>
                </a:cxn>
                <a:cxn ang="0">
                  <a:pos x="0" y="265"/>
                </a:cxn>
                <a:cxn ang="0">
                  <a:pos x="393" y="251"/>
                </a:cxn>
                <a:cxn ang="0">
                  <a:pos x="410" y="201"/>
                </a:cxn>
                <a:cxn ang="0">
                  <a:pos x="395" y="162"/>
                </a:cxn>
                <a:cxn ang="0">
                  <a:pos x="379" y="108"/>
                </a:cxn>
                <a:cxn ang="0">
                  <a:pos x="393" y="47"/>
                </a:cxn>
                <a:cxn ang="0">
                  <a:pos x="422" y="16"/>
                </a:cxn>
              </a:cxnLst>
              <a:rect l="0" t="0" r="r" b="b"/>
              <a:pathLst>
                <a:path w="1217" h="1219">
                  <a:moveTo>
                    <a:pt x="476" y="0"/>
                  </a:moveTo>
                  <a:lnTo>
                    <a:pt x="495" y="1"/>
                  </a:lnTo>
                  <a:lnTo>
                    <a:pt x="513" y="7"/>
                  </a:lnTo>
                  <a:lnTo>
                    <a:pt x="530" y="16"/>
                  </a:lnTo>
                  <a:lnTo>
                    <a:pt x="545" y="28"/>
                  </a:lnTo>
                  <a:lnTo>
                    <a:pt x="557" y="43"/>
                  </a:lnTo>
                  <a:lnTo>
                    <a:pt x="558" y="44"/>
                  </a:lnTo>
                  <a:lnTo>
                    <a:pt x="560" y="47"/>
                  </a:lnTo>
                  <a:lnTo>
                    <a:pt x="567" y="63"/>
                  </a:lnTo>
                  <a:lnTo>
                    <a:pt x="572" y="79"/>
                  </a:lnTo>
                  <a:lnTo>
                    <a:pt x="574" y="97"/>
                  </a:lnTo>
                  <a:lnTo>
                    <a:pt x="573" y="108"/>
                  </a:lnTo>
                  <a:lnTo>
                    <a:pt x="570" y="120"/>
                  </a:lnTo>
                  <a:lnTo>
                    <a:pt x="566" y="134"/>
                  </a:lnTo>
                  <a:lnTo>
                    <a:pt x="562" y="148"/>
                  </a:lnTo>
                  <a:lnTo>
                    <a:pt x="558" y="162"/>
                  </a:lnTo>
                  <a:lnTo>
                    <a:pt x="552" y="175"/>
                  </a:lnTo>
                  <a:lnTo>
                    <a:pt x="548" y="185"/>
                  </a:lnTo>
                  <a:lnTo>
                    <a:pt x="548" y="186"/>
                  </a:lnTo>
                  <a:lnTo>
                    <a:pt x="543" y="201"/>
                  </a:lnTo>
                  <a:lnTo>
                    <a:pt x="541" y="216"/>
                  </a:lnTo>
                  <a:lnTo>
                    <a:pt x="543" y="229"/>
                  </a:lnTo>
                  <a:lnTo>
                    <a:pt x="549" y="241"/>
                  </a:lnTo>
                  <a:lnTo>
                    <a:pt x="558" y="251"/>
                  </a:lnTo>
                  <a:lnTo>
                    <a:pt x="569" y="258"/>
                  </a:lnTo>
                  <a:lnTo>
                    <a:pt x="584" y="263"/>
                  </a:lnTo>
                  <a:lnTo>
                    <a:pt x="599" y="265"/>
                  </a:lnTo>
                  <a:lnTo>
                    <a:pt x="952" y="265"/>
                  </a:lnTo>
                  <a:lnTo>
                    <a:pt x="952" y="618"/>
                  </a:lnTo>
                  <a:lnTo>
                    <a:pt x="954" y="634"/>
                  </a:lnTo>
                  <a:lnTo>
                    <a:pt x="959" y="648"/>
                  </a:lnTo>
                  <a:lnTo>
                    <a:pt x="966" y="660"/>
                  </a:lnTo>
                  <a:lnTo>
                    <a:pt x="974" y="667"/>
                  </a:lnTo>
                  <a:lnTo>
                    <a:pt x="982" y="672"/>
                  </a:lnTo>
                  <a:lnTo>
                    <a:pt x="992" y="676"/>
                  </a:lnTo>
                  <a:lnTo>
                    <a:pt x="1003" y="676"/>
                  </a:lnTo>
                  <a:lnTo>
                    <a:pt x="1017" y="675"/>
                  </a:lnTo>
                  <a:lnTo>
                    <a:pt x="1031" y="670"/>
                  </a:lnTo>
                  <a:lnTo>
                    <a:pt x="1033" y="669"/>
                  </a:lnTo>
                  <a:lnTo>
                    <a:pt x="1037" y="667"/>
                  </a:lnTo>
                  <a:lnTo>
                    <a:pt x="1045" y="664"/>
                  </a:lnTo>
                  <a:lnTo>
                    <a:pt x="1054" y="661"/>
                  </a:lnTo>
                  <a:lnTo>
                    <a:pt x="1064" y="656"/>
                  </a:lnTo>
                  <a:lnTo>
                    <a:pt x="1076" y="652"/>
                  </a:lnTo>
                  <a:lnTo>
                    <a:pt x="1087" y="649"/>
                  </a:lnTo>
                  <a:lnTo>
                    <a:pt x="1099" y="647"/>
                  </a:lnTo>
                  <a:lnTo>
                    <a:pt x="1110" y="644"/>
                  </a:lnTo>
                  <a:lnTo>
                    <a:pt x="1119" y="644"/>
                  </a:lnTo>
                  <a:lnTo>
                    <a:pt x="1139" y="646"/>
                  </a:lnTo>
                  <a:lnTo>
                    <a:pt x="1157" y="651"/>
                  </a:lnTo>
                  <a:lnTo>
                    <a:pt x="1173" y="660"/>
                  </a:lnTo>
                  <a:lnTo>
                    <a:pt x="1188" y="672"/>
                  </a:lnTo>
                  <a:lnTo>
                    <a:pt x="1200" y="687"/>
                  </a:lnTo>
                  <a:lnTo>
                    <a:pt x="1209" y="703"/>
                  </a:lnTo>
                  <a:lnTo>
                    <a:pt x="1214" y="722"/>
                  </a:lnTo>
                  <a:lnTo>
                    <a:pt x="1217" y="741"/>
                  </a:lnTo>
                  <a:lnTo>
                    <a:pt x="1214" y="761"/>
                  </a:lnTo>
                  <a:lnTo>
                    <a:pt x="1209" y="779"/>
                  </a:lnTo>
                  <a:lnTo>
                    <a:pt x="1199" y="796"/>
                  </a:lnTo>
                  <a:lnTo>
                    <a:pt x="1188" y="810"/>
                  </a:lnTo>
                  <a:lnTo>
                    <a:pt x="1173" y="822"/>
                  </a:lnTo>
                  <a:lnTo>
                    <a:pt x="1156" y="832"/>
                  </a:lnTo>
                  <a:lnTo>
                    <a:pt x="1139" y="837"/>
                  </a:lnTo>
                  <a:lnTo>
                    <a:pt x="1118" y="839"/>
                  </a:lnTo>
                  <a:lnTo>
                    <a:pt x="1109" y="839"/>
                  </a:lnTo>
                  <a:lnTo>
                    <a:pt x="1098" y="836"/>
                  </a:lnTo>
                  <a:lnTo>
                    <a:pt x="1087" y="833"/>
                  </a:lnTo>
                  <a:lnTo>
                    <a:pt x="1075" y="830"/>
                  </a:lnTo>
                  <a:lnTo>
                    <a:pt x="1064" y="826"/>
                  </a:lnTo>
                  <a:lnTo>
                    <a:pt x="1054" y="822"/>
                  </a:lnTo>
                  <a:lnTo>
                    <a:pt x="1045" y="819"/>
                  </a:lnTo>
                  <a:lnTo>
                    <a:pt x="1037" y="816"/>
                  </a:lnTo>
                  <a:lnTo>
                    <a:pt x="1033" y="814"/>
                  </a:lnTo>
                  <a:lnTo>
                    <a:pt x="1031" y="813"/>
                  </a:lnTo>
                  <a:lnTo>
                    <a:pt x="1017" y="808"/>
                  </a:lnTo>
                  <a:lnTo>
                    <a:pt x="1003" y="807"/>
                  </a:lnTo>
                  <a:lnTo>
                    <a:pt x="988" y="809"/>
                  </a:lnTo>
                  <a:lnTo>
                    <a:pt x="977" y="814"/>
                  </a:lnTo>
                  <a:lnTo>
                    <a:pt x="966" y="823"/>
                  </a:lnTo>
                  <a:lnTo>
                    <a:pt x="959" y="834"/>
                  </a:lnTo>
                  <a:lnTo>
                    <a:pt x="954" y="848"/>
                  </a:lnTo>
                  <a:lnTo>
                    <a:pt x="952" y="865"/>
                  </a:lnTo>
                  <a:lnTo>
                    <a:pt x="952" y="1219"/>
                  </a:lnTo>
                  <a:lnTo>
                    <a:pt x="599" y="1219"/>
                  </a:lnTo>
                  <a:lnTo>
                    <a:pt x="587" y="1218"/>
                  </a:lnTo>
                  <a:lnTo>
                    <a:pt x="578" y="1214"/>
                  </a:lnTo>
                  <a:lnTo>
                    <a:pt x="569" y="1209"/>
                  </a:lnTo>
                  <a:lnTo>
                    <a:pt x="563" y="1202"/>
                  </a:lnTo>
                  <a:lnTo>
                    <a:pt x="559" y="1194"/>
                  </a:lnTo>
                  <a:lnTo>
                    <a:pt x="558" y="1185"/>
                  </a:lnTo>
                  <a:lnTo>
                    <a:pt x="559" y="1174"/>
                  </a:lnTo>
                  <a:lnTo>
                    <a:pt x="563" y="1163"/>
                  </a:lnTo>
                  <a:lnTo>
                    <a:pt x="564" y="1161"/>
                  </a:lnTo>
                  <a:lnTo>
                    <a:pt x="566" y="1156"/>
                  </a:lnTo>
                  <a:lnTo>
                    <a:pt x="569" y="1147"/>
                  </a:lnTo>
                  <a:lnTo>
                    <a:pt x="573" y="1138"/>
                  </a:lnTo>
                  <a:lnTo>
                    <a:pt x="577" y="1127"/>
                  </a:lnTo>
                  <a:lnTo>
                    <a:pt x="581" y="1115"/>
                  </a:lnTo>
                  <a:lnTo>
                    <a:pt x="584" y="1103"/>
                  </a:lnTo>
                  <a:lnTo>
                    <a:pt x="587" y="1090"/>
                  </a:lnTo>
                  <a:lnTo>
                    <a:pt x="589" y="1079"/>
                  </a:lnTo>
                  <a:lnTo>
                    <a:pt x="590" y="1068"/>
                  </a:lnTo>
                  <a:lnTo>
                    <a:pt x="588" y="1046"/>
                  </a:lnTo>
                  <a:lnTo>
                    <a:pt x="582" y="1025"/>
                  </a:lnTo>
                  <a:lnTo>
                    <a:pt x="572" y="1006"/>
                  </a:lnTo>
                  <a:lnTo>
                    <a:pt x="558" y="990"/>
                  </a:lnTo>
                  <a:lnTo>
                    <a:pt x="543" y="975"/>
                  </a:lnTo>
                  <a:lnTo>
                    <a:pt x="524" y="964"/>
                  </a:lnTo>
                  <a:lnTo>
                    <a:pt x="504" y="957"/>
                  </a:lnTo>
                  <a:lnTo>
                    <a:pt x="482" y="954"/>
                  </a:lnTo>
                  <a:lnTo>
                    <a:pt x="476" y="954"/>
                  </a:lnTo>
                  <a:lnTo>
                    <a:pt x="453" y="956"/>
                  </a:lnTo>
                  <a:lnTo>
                    <a:pt x="431" y="963"/>
                  </a:lnTo>
                  <a:lnTo>
                    <a:pt x="412" y="973"/>
                  </a:lnTo>
                  <a:lnTo>
                    <a:pt x="395" y="987"/>
                  </a:lnTo>
                  <a:lnTo>
                    <a:pt x="381" y="1004"/>
                  </a:lnTo>
                  <a:lnTo>
                    <a:pt x="370" y="1024"/>
                  </a:lnTo>
                  <a:lnTo>
                    <a:pt x="364" y="1045"/>
                  </a:lnTo>
                  <a:lnTo>
                    <a:pt x="361" y="1068"/>
                  </a:lnTo>
                  <a:lnTo>
                    <a:pt x="362" y="1079"/>
                  </a:lnTo>
                  <a:lnTo>
                    <a:pt x="364" y="1090"/>
                  </a:lnTo>
                  <a:lnTo>
                    <a:pt x="367" y="1103"/>
                  </a:lnTo>
                  <a:lnTo>
                    <a:pt x="370" y="1115"/>
                  </a:lnTo>
                  <a:lnTo>
                    <a:pt x="375" y="1127"/>
                  </a:lnTo>
                  <a:lnTo>
                    <a:pt x="378" y="1138"/>
                  </a:lnTo>
                  <a:lnTo>
                    <a:pt x="382" y="1147"/>
                  </a:lnTo>
                  <a:lnTo>
                    <a:pt x="385" y="1156"/>
                  </a:lnTo>
                  <a:lnTo>
                    <a:pt x="387" y="1161"/>
                  </a:lnTo>
                  <a:lnTo>
                    <a:pt x="389" y="1163"/>
                  </a:lnTo>
                  <a:lnTo>
                    <a:pt x="393" y="1174"/>
                  </a:lnTo>
                  <a:lnTo>
                    <a:pt x="394" y="1185"/>
                  </a:lnTo>
                  <a:lnTo>
                    <a:pt x="393" y="1194"/>
                  </a:lnTo>
                  <a:lnTo>
                    <a:pt x="389" y="1202"/>
                  </a:lnTo>
                  <a:lnTo>
                    <a:pt x="382" y="1209"/>
                  </a:lnTo>
                  <a:lnTo>
                    <a:pt x="374" y="1214"/>
                  </a:lnTo>
                  <a:lnTo>
                    <a:pt x="364" y="1218"/>
                  </a:lnTo>
                  <a:lnTo>
                    <a:pt x="352" y="1219"/>
                  </a:lnTo>
                  <a:lnTo>
                    <a:pt x="0" y="1219"/>
                  </a:lnTo>
                  <a:lnTo>
                    <a:pt x="0" y="1170"/>
                  </a:lnTo>
                  <a:lnTo>
                    <a:pt x="1" y="1153"/>
                  </a:lnTo>
                  <a:lnTo>
                    <a:pt x="1" y="865"/>
                  </a:lnTo>
                  <a:lnTo>
                    <a:pt x="2" y="851"/>
                  </a:lnTo>
                  <a:lnTo>
                    <a:pt x="7" y="840"/>
                  </a:lnTo>
                  <a:lnTo>
                    <a:pt x="14" y="831"/>
                  </a:lnTo>
                  <a:lnTo>
                    <a:pt x="23" y="826"/>
                  </a:lnTo>
                  <a:lnTo>
                    <a:pt x="35" y="824"/>
                  </a:lnTo>
                  <a:lnTo>
                    <a:pt x="46" y="825"/>
                  </a:lnTo>
                  <a:lnTo>
                    <a:pt x="59" y="830"/>
                  </a:lnTo>
                  <a:lnTo>
                    <a:pt x="64" y="832"/>
                  </a:lnTo>
                  <a:lnTo>
                    <a:pt x="72" y="835"/>
                  </a:lnTo>
                  <a:lnTo>
                    <a:pt x="82" y="839"/>
                  </a:lnTo>
                  <a:lnTo>
                    <a:pt x="92" y="843"/>
                  </a:lnTo>
                  <a:lnTo>
                    <a:pt x="105" y="847"/>
                  </a:lnTo>
                  <a:lnTo>
                    <a:pt x="117" y="850"/>
                  </a:lnTo>
                  <a:lnTo>
                    <a:pt x="130" y="853"/>
                  </a:lnTo>
                  <a:lnTo>
                    <a:pt x="141" y="856"/>
                  </a:lnTo>
                  <a:lnTo>
                    <a:pt x="151" y="856"/>
                  </a:lnTo>
                  <a:lnTo>
                    <a:pt x="174" y="854"/>
                  </a:lnTo>
                  <a:lnTo>
                    <a:pt x="196" y="847"/>
                  </a:lnTo>
                  <a:lnTo>
                    <a:pt x="215" y="837"/>
                  </a:lnTo>
                  <a:lnTo>
                    <a:pt x="232" y="823"/>
                  </a:lnTo>
                  <a:lnTo>
                    <a:pt x="246" y="806"/>
                  </a:lnTo>
                  <a:lnTo>
                    <a:pt x="257" y="786"/>
                  </a:lnTo>
                  <a:lnTo>
                    <a:pt x="263" y="765"/>
                  </a:lnTo>
                  <a:lnTo>
                    <a:pt x="266" y="742"/>
                  </a:lnTo>
                  <a:lnTo>
                    <a:pt x="263" y="719"/>
                  </a:lnTo>
                  <a:lnTo>
                    <a:pt x="257" y="697"/>
                  </a:lnTo>
                  <a:lnTo>
                    <a:pt x="246" y="678"/>
                  </a:lnTo>
                  <a:lnTo>
                    <a:pt x="232" y="661"/>
                  </a:lnTo>
                  <a:lnTo>
                    <a:pt x="215" y="647"/>
                  </a:lnTo>
                  <a:lnTo>
                    <a:pt x="196" y="636"/>
                  </a:lnTo>
                  <a:lnTo>
                    <a:pt x="174" y="629"/>
                  </a:lnTo>
                  <a:lnTo>
                    <a:pt x="151" y="627"/>
                  </a:lnTo>
                  <a:lnTo>
                    <a:pt x="141" y="628"/>
                  </a:lnTo>
                  <a:lnTo>
                    <a:pt x="130" y="630"/>
                  </a:lnTo>
                  <a:lnTo>
                    <a:pt x="117" y="633"/>
                  </a:lnTo>
                  <a:lnTo>
                    <a:pt x="105" y="636"/>
                  </a:lnTo>
                  <a:lnTo>
                    <a:pt x="92" y="641"/>
                  </a:lnTo>
                  <a:lnTo>
                    <a:pt x="82" y="644"/>
                  </a:lnTo>
                  <a:lnTo>
                    <a:pt x="72" y="648"/>
                  </a:lnTo>
                  <a:lnTo>
                    <a:pt x="64" y="651"/>
                  </a:lnTo>
                  <a:lnTo>
                    <a:pt x="59" y="653"/>
                  </a:lnTo>
                  <a:lnTo>
                    <a:pt x="46" y="658"/>
                  </a:lnTo>
                  <a:lnTo>
                    <a:pt x="35" y="659"/>
                  </a:lnTo>
                  <a:lnTo>
                    <a:pt x="23" y="658"/>
                  </a:lnTo>
                  <a:lnTo>
                    <a:pt x="14" y="652"/>
                  </a:lnTo>
                  <a:lnTo>
                    <a:pt x="7" y="644"/>
                  </a:lnTo>
                  <a:lnTo>
                    <a:pt x="2" y="632"/>
                  </a:lnTo>
                  <a:lnTo>
                    <a:pt x="1" y="618"/>
                  </a:lnTo>
                  <a:lnTo>
                    <a:pt x="1" y="329"/>
                  </a:lnTo>
                  <a:lnTo>
                    <a:pt x="0" y="313"/>
                  </a:lnTo>
                  <a:lnTo>
                    <a:pt x="0" y="265"/>
                  </a:lnTo>
                  <a:lnTo>
                    <a:pt x="352" y="265"/>
                  </a:lnTo>
                  <a:lnTo>
                    <a:pt x="368" y="263"/>
                  </a:lnTo>
                  <a:lnTo>
                    <a:pt x="382" y="258"/>
                  </a:lnTo>
                  <a:lnTo>
                    <a:pt x="393" y="251"/>
                  </a:lnTo>
                  <a:lnTo>
                    <a:pt x="402" y="241"/>
                  </a:lnTo>
                  <a:lnTo>
                    <a:pt x="408" y="229"/>
                  </a:lnTo>
                  <a:lnTo>
                    <a:pt x="410" y="216"/>
                  </a:lnTo>
                  <a:lnTo>
                    <a:pt x="410" y="201"/>
                  </a:lnTo>
                  <a:lnTo>
                    <a:pt x="404" y="186"/>
                  </a:lnTo>
                  <a:lnTo>
                    <a:pt x="404" y="185"/>
                  </a:lnTo>
                  <a:lnTo>
                    <a:pt x="399" y="175"/>
                  </a:lnTo>
                  <a:lnTo>
                    <a:pt x="395" y="162"/>
                  </a:lnTo>
                  <a:lnTo>
                    <a:pt x="390" y="148"/>
                  </a:lnTo>
                  <a:lnTo>
                    <a:pt x="385" y="134"/>
                  </a:lnTo>
                  <a:lnTo>
                    <a:pt x="381" y="120"/>
                  </a:lnTo>
                  <a:lnTo>
                    <a:pt x="379" y="108"/>
                  </a:lnTo>
                  <a:lnTo>
                    <a:pt x="378" y="97"/>
                  </a:lnTo>
                  <a:lnTo>
                    <a:pt x="380" y="79"/>
                  </a:lnTo>
                  <a:lnTo>
                    <a:pt x="384" y="63"/>
                  </a:lnTo>
                  <a:lnTo>
                    <a:pt x="393" y="47"/>
                  </a:lnTo>
                  <a:lnTo>
                    <a:pt x="393" y="44"/>
                  </a:lnTo>
                  <a:lnTo>
                    <a:pt x="395" y="43"/>
                  </a:lnTo>
                  <a:lnTo>
                    <a:pt x="407" y="28"/>
                  </a:lnTo>
                  <a:lnTo>
                    <a:pt x="422" y="16"/>
                  </a:lnTo>
                  <a:lnTo>
                    <a:pt x="439" y="7"/>
                  </a:lnTo>
                  <a:lnTo>
                    <a:pt x="456" y="1"/>
                  </a:lnTo>
                  <a:lnTo>
                    <a:pt x="476" y="0"/>
                  </a:lnTo>
                  <a:close/>
                </a:path>
              </a:pathLst>
            </a:custGeom>
            <a:solidFill>
              <a:schemeClr val="tx1">
                <a:lumMod val="75000"/>
                <a:lumOff val="25000"/>
              </a:schemeClr>
            </a:solidFill>
            <a:ln w="0">
              <a:noFill/>
              <a:prstDash val="solid"/>
              <a:round/>
              <a:headEnd/>
              <a:tailEnd/>
            </a:ln>
          </p:spPr>
          <p:txBody>
            <a:bodyPr vert="horz" wrap="square" lIns="548640" tIns="45720" rIns="91440" bIns="45720" numCol="1" anchor="ctr" anchorCtr="0" compatLnSpc="1">
              <a:prstTxWarp prst="textNoShape">
                <a:avLst/>
              </a:prstTxWarp>
            </a:bodyPr>
            <a:lstStyle/>
            <a:p>
              <a:pPr marL="0" marR="0" lvl="0" indent="0" algn="l" defTabSz="1218987"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Arial" pitchFamily="34" charset="0"/>
                  <a:ea typeface="+mn-ea"/>
                  <a:cs typeface="Arial" pitchFamily="34" charset="0"/>
                </a:rPr>
                <a:t>3</a:t>
              </a:r>
            </a:p>
          </p:txBody>
        </p:sp>
      </p:grpSp>
      <p:sp>
        <p:nvSpPr>
          <p:cNvPr id="14" name="13 CuadroTexto"/>
          <p:cNvSpPr txBox="1"/>
          <p:nvPr/>
        </p:nvSpPr>
        <p:spPr>
          <a:xfrm>
            <a:off x="4329831" y="2241531"/>
            <a:ext cx="5791200" cy="954107"/>
          </a:xfrm>
          <a:prstGeom prst="rect">
            <a:avLst/>
          </a:prstGeom>
          <a:noFill/>
        </p:spPr>
        <p:txBody>
          <a:bodyPr wrap="square" rtlCol="0">
            <a:spAutoFit/>
          </a:bodyPr>
          <a:lstStyle/>
          <a:p>
            <a:r>
              <a:rPr lang="en-US" sz="2800" dirty="0"/>
              <a:t>Identify the seven critical needs of victims.</a:t>
            </a:r>
          </a:p>
        </p:txBody>
      </p:sp>
      <p:sp>
        <p:nvSpPr>
          <p:cNvPr id="15" name="14 CuadroTexto"/>
          <p:cNvSpPr txBox="1"/>
          <p:nvPr/>
        </p:nvSpPr>
        <p:spPr>
          <a:xfrm>
            <a:off x="4329830" y="3540313"/>
            <a:ext cx="5791200" cy="1255728"/>
          </a:xfrm>
          <a:prstGeom prst="rect">
            <a:avLst/>
          </a:prstGeom>
          <a:noFill/>
        </p:spPr>
        <p:txBody>
          <a:bodyPr wrap="square" lIns="91440" tIns="45720" rIns="91440" bIns="45720" rtlCol="0" anchor="t">
            <a:spAutoFit/>
          </a:bodyPr>
          <a:lstStyle/>
          <a:p>
            <a:pPr>
              <a:lnSpc>
                <a:spcPct val="90000"/>
              </a:lnSpc>
              <a:spcBef>
                <a:spcPts val="1000"/>
              </a:spcBef>
              <a:defRPr/>
            </a:pPr>
            <a:r>
              <a:rPr kumimoji="0" lang="en-US" sz="2800" b="0" i="0" u="none" strike="noStrike" kern="1200" cap="none" spc="0" normalizeH="0" baseline="0" noProof="0" dirty="0">
                <a:ln>
                  <a:noFill/>
                </a:ln>
                <a:effectLst/>
                <a:uLnTx/>
                <a:uFillTx/>
                <a:latin typeface="Calibri" panose="020F0502020204030204"/>
                <a:ea typeface="+mn-ea"/>
                <a:cs typeface="+mn-cs"/>
              </a:rPr>
              <a:t>Discuss ways law enforcement</a:t>
            </a:r>
            <a:r>
              <a:rPr lang="en-US" sz="2800" dirty="0">
                <a:latin typeface="Calibri" panose="020F0502020204030204"/>
              </a:rPr>
              <a:t>-based victim services personnel can address victims</a:t>
            </a:r>
            <a:r>
              <a:rPr lang="en-US" sz="2800" dirty="0">
                <a:ea typeface="+mn-lt"/>
                <a:cs typeface="+mn-lt"/>
              </a:rPr>
              <a:t>’</a:t>
            </a:r>
            <a:r>
              <a:rPr lang="en-US" sz="2800" dirty="0">
                <a:latin typeface="Calibri" panose="020F0502020204030204"/>
              </a:rPr>
              <a:t> needs in their role.</a:t>
            </a:r>
            <a:endParaRPr kumimoji="0" lang="en-US" sz="2800" b="0" i="0" u="none" strike="noStrike" kern="1200" cap="none" spc="0" normalizeH="0" baseline="0" noProof="0" dirty="0">
              <a:ln>
                <a:noFill/>
              </a:ln>
              <a:effectLst/>
              <a:uLnTx/>
              <a:uFillTx/>
              <a:latin typeface="Calibri" panose="020F0502020204030204"/>
              <a:ea typeface="+mn-ea"/>
              <a:cs typeface="+mn-cs"/>
            </a:endParaRPr>
          </a:p>
        </p:txBody>
      </p:sp>
      <p:sp>
        <p:nvSpPr>
          <p:cNvPr id="16" name="15 CuadroTexto"/>
          <p:cNvSpPr txBox="1"/>
          <p:nvPr/>
        </p:nvSpPr>
        <p:spPr>
          <a:xfrm>
            <a:off x="4329830" y="5143406"/>
            <a:ext cx="5791200" cy="954107"/>
          </a:xfrm>
          <a:prstGeom prst="rect">
            <a:avLst/>
          </a:prstGeom>
          <a:noFill/>
        </p:spPr>
        <p:txBody>
          <a:bodyPr wrap="square" lIns="91440" tIns="45720" rIns="91440" bIns="45720" rtlCol="0" anchor="t">
            <a:spAutoFit/>
          </a:bodyPr>
          <a:lstStyle/>
          <a:p>
            <a:pPr defTabSz="1218987">
              <a:defRPr/>
            </a:pPr>
            <a:r>
              <a:rPr kumimoji="0" lang="en-US" sz="2800" b="0" i="0" u="none" strike="noStrike" kern="0" cap="none" spc="0" normalizeH="0" baseline="0" noProof="0" dirty="0">
                <a:ln>
                  <a:noFill/>
                </a:ln>
                <a:effectLst/>
                <a:uLnTx/>
                <a:uFillTx/>
                <a:latin typeface="Calibri"/>
                <a:cs typeface="Calibri"/>
              </a:rPr>
              <a:t>Identify agency and community resources to help meet </a:t>
            </a:r>
            <a:r>
              <a:rPr lang="en-US" sz="2800" kern="0" dirty="0">
                <a:latin typeface="Calibri"/>
                <a:cs typeface="Calibri"/>
              </a:rPr>
              <a:t>victims</a:t>
            </a:r>
            <a:r>
              <a:rPr lang="en-US" sz="2800" kern="0" dirty="0">
                <a:ea typeface="+mn-lt"/>
                <a:cs typeface="+mn-lt"/>
              </a:rPr>
              <a:t>’</a:t>
            </a:r>
            <a:r>
              <a:rPr lang="en-US" sz="2800" kern="0" dirty="0">
                <a:latin typeface="Calibri"/>
                <a:cs typeface="Calibri"/>
              </a:rPr>
              <a:t> </a:t>
            </a:r>
            <a:r>
              <a:rPr kumimoji="0" lang="en-US" sz="2800" b="0" i="0" u="none" strike="noStrike" kern="0" cap="none" spc="0" normalizeH="0" baseline="0" noProof="0" dirty="0">
                <a:ln>
                  <a:noFill/>
                </a:ln>
                <a:effectLst/>
                <a:uLnTx/>
                <a:uFillTx/>
                <a:latin typeface="Calibri"/>
                <a:cs typeface="Calibri"/>
              </a:rPr>
              <a:t>needs.</a:t>
            </a:r>
            <a:endParaRPr kumimoji="0" lang="en-US" sz="2800" b="0" i="0" u="none" strike="noStrike" kern="1200" cap="none" spc="0" normalizeH="0" baseline="0" noProof="0" dirty="0">
              <a:ln>
                <a:noFill/>
              </a:ln>
              <a:effectLst/>
              <a:uLnTx/>
              <a:uFillTx/>
              <a:latin typeface="Calibri"/>
              <a:cs typeface="Calibri"/>
            </a:endParaRPr>
          </a:p>
        </p:txBody>
      </p:sp>
      <p:sp>
        <p:nvSpPr>
          <p:cNvPr id="18" name="Title 5">
            <a:extLst>
              <a:ext uri="{FF2B5EF4-FFF2-40B4-BE49-F238E27FC236}">
                <a16:creationId xmlns:a16="http://schemas.microsoft.com/office/drawing/2014/main" id="{319CB13D-D87C-4412-BA11-CFD9A2BAEA54}"/>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5400" b="0" i="0" u="none" strike="noStrike" kern="1200" cap="none" spc="0" normalizeH="0" baseline="0" noProof="0" dirty="0">
                <a:ln>
                  <a:noFill/>
                </a:ln>
                <a:solidFill>
                  <a:sysClr val="windowText" lastClr="000000"/>
                </a:solidFill>
                <a:effectLst/>
                <a:uLnTx/>
                <a:uFillTx/>
                <a:latin typeface="Calibri Light" panose="020F0302020204030204"/>
                <a:ea typeface="+mj-ea"/>
                <a:cs typeface="+mj-cs"/>
              </a:rPr>
              <a:t>Learning Objectives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0C3F06-3E50-4555-96C6-20C4006A24F1}"/>
              </a:ext>
            </a:extLst>
          </p:cNvPr>
          <p:cNvSpPr>
            <a:spLocks noGrp="1"/>
          </p:cNvSpPr>
          <p:nvPr>
            <p:ph type="title"/>
          </p:nvPr>
        </p:nvSpPr>
        <p:spPr/>
        <p:txBody>
          <a:bodyPr>
            <a:normAutofit/>
          </a:bodyPr>
          <a:lstStyle/>
          <a:p>
            <a:r>
              <a:rPr lang="en-US" sz="5400" dirty="0">
                <a:cs typeface="Arial" charset="0"/>
              </a:rPr>
              <a:t>Critical Needs of Victims</a:t>
            </a:r>
            <a:endParaRPr lang="en-US" sz="5400" dirty="0"/>
          </a:p>
        </p:txBody>
      </p:sp>
      <p:graphicFrame>
        <p:nvGraphicFramePr>
          <p:cNvPr id="7" name="Content Placeholder 6">
            <a:extLst>
              <a:ext uri="{FF2B5EF4-FFF2-40B4-BE49-F238E27FC236}">
                <a16:creationId xmlns:a16="http://schemas.microsoft.com/office/drawing/2014/main" id="{93750CCF-6977-44EF-8F7A-D4BD9E485CE0}"/>
              </a:ext>
            </a:extLst>
          </p:cNvPr>
          <p:cNvGraphicFramePr>
            <a:graphicFrameLocks noGrp="1"/>
          </p:cNvGraphicFramePr>
          <p:nvPr>
            <p:ph idx="1"/>
            <p:extLst>
              <p:ext uri="{D42A27DB-BD31-4B8C-83A1-F6EECF244321}">
                <p14:modId xmlns:p14="http://schemas.microsoft.com/office/powerpoint/2010/main" val="618936500"/>
              </p:ext>
            </p:extLst>
          </p:nvPr>
        </p:nvGraphicFramePr>
        <p:xfrm>
          <a:off x="838200" y="1389526"/>
          <a:ext cx="10515600" cy="47816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387092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823AC064-BC96-4F32-8AE1-B2FD387548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96882" y="280374"/>
            <a:ext cx="11438793" cy="1844256"/>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19DE1DD-0CC4-4002-B11E-62898841D4D4}"/>
              </a:ext>
            </a:extLst>
          </p:cNvPr>
          <p:cNvSpPr>
            <a:spLocks noGrp="1"/>
          </p:cNvSpPr>
          <p:nvPr>
            <p:ph type="title"/>
          </p:nvPr>
        </p:nvSpPr>
        <p:spPr>
          <a:xfrm>
            <a:off x="546351" y="433545"/>
            <a:ext cx="11139854" cy="930447"/>
          </a:xfrm>
        </p:spPr>
        <p:txBody>
          <a:bodyPr vert="horz" lIns="91440" tIns="45720" rIns="91440" bIns="45720" rtlCol="0" anchor="b">
            <a:normAutofit/>
          </a:bodyPr>
          <a:lstStyle/>
          <a:p>
            <a:pPr algn="ctr"/>
            <a:r>
              <a:rPr lang="en-US" sz="5400" dirty="0">
                <a:solidFill>
                  <a:srgbClr val="FFFFFF"/>
                </a:solidFill>
              </a:rPr>
              <a:t>Safety</a:t>
            </a:r>
          </a:p>
        </p:txBody>
      </p:sp>
      <p:cxnSp>
        <p:nvCxnSpPr>
          <p:cNvPr id="14" name="Straight Connector 13">
            <a:extLst>
              <a:ext uri="{FF2B5EF4-FFF2-40B4-BE49-F238E27FC236}">
                <a16:creationId xmlns:a16="http://schemas.microsoft.com/office/drawing/2014/main" id="{7E7C77BC-7138-40B1-A15B-20F57A49462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230078" y="1522292"/>
            <a:ext cx="7772400"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DB146403-F3D6-484B-B2ED-97F9565D037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116278" y="2596836"/>
            <a:ext cx="0" cy="3657600"/>
          </a:xfrm>
          <a:prstGeom prst="line">
            <a:avLst/>
          </a:prstGeom>
          <a:ln w="101600" cmpd="dbl">
            <a:solidFill>
              <a:srgbClr val="595959"/>
            </a:solidFill>
          </a:ln>
        </p:spPr>
        <p:style>
          <a:lnRef idx="1">
            <a:schemeClr val="accent1"/>
          </a:lnRef>
          <a:fillRef idx="0">
            <a:schemeClr val="accent1"/>
          </a:fillRef>
          <a:effectRef idx="0">
            <a:schemeClr val="accent1"/>
          </a:effectRef>
          <a:fontRef idx="minor">
            <a:schemeClr val="tx1"/>
          </a:fontRef>
        </p:style>
      </p:cxnSp>
      <p:sp>
        <p:nvSpPr>
          <p:cNvPr id="9" name="Content Placeholder 2">
            <a:extLst>
              <a:ext uri="{FF2B5EF4-FFF2-40B4-BE49-F238E27FC236}">
                <a16:creationId xmlns:a16="http://schemas.microsoft.com/office/drawing/2014/main" id="{924ADD90-D1EF-4984-9B0F-D0426FC6045F}"/>
              </a:ext>
            </a:extLst>
          </p:cNvPr>
          <p:cNvSpPr txBox="1">
            <a:spLocks/>
          </p:cNvSpPr>
          <p:nvPr/>
        </p:nvSpPr>
        <p:spPr>
          <a:xfrm>
            <a:off x="6366596" y="2567800"/>
            <a:ext cx="5594345" cy="36576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Aft>
                <a:spcPts val="600"/>
              </a:spcAft>
            </a:pPr>
            <a:r>
              <a:rPr lang="en-US" dirty="0"/>
              <a:t>Physical, emotional, and psychological safety</a:t>
            </a:r>
          </a:p>
          <a:p>
            <a:pPr lvl="0">
              <a:lnSpc>
                <a:spcPct val="100000"/>
              </a:lnSpc>
              <a:spcAft>
                <a:spcPts val="600"/>
              </a:spcAft>
            </a:pPr>
            <a:r>
              <a:rPr lang="en-US" dirty="0"/>
              <a:t>Reduction of risk for revictimization </a:t>
            </a:r>
          </a:p>
          <a:p>
            <a:pPr lvl="0">
              <a:lnSpc>
                <a:spcPct val="100000"/>
              </a:lnSpc>
              <a:spcAft>
                <a:spcPts val="600"/>
              </a:spcAft>
            </a:pPr>
            <a:r>
              <a:rPr lang="en-US" dirty="0"/>
              <a:t>Processes and services to increase safety</a:t>
            </a:r>
          </a:p>
        </p:txBody>
      </p:sp>
      <p:sp>
        <p:nvSpPr>
          <p:cNvPr id="10" name="Rectangle 9" descr="Warning">
            <a:extLst>
              <a:ext uri="{FF2B5EF4-FFF2-40B4-BE49-F238E27FC236}">
                <a16:creationId xmlns:a16="http://schemas.microsoft.com/office/drawing/2014/main" id="{40A38D17-EB77-46F5-8A78-B8D73302A8C2}"/>
              </a:ext>
            </a:extLst>
          </p:cNvPr>
          <p:cNvSpPr/>
          <p:nvPr/>
        </p:nvSpPr>
        <p:spPr>
          <a:xfrm>
            <a:off x="931653" y="2596836"/>
            <a:ext cx="4382220" cy="3839037"/>
          </a:xfrm>
          <a:prstGeom prst="rect">
            <a:avLst/>
          </a:prstGeom>
          <a: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p:spPr>
        <p:style>
          <a:lnRef idx="2">
            <a:schemeClr val="lt1">
              <a:hueOff val="0"/>
              <a:satOff val="0"/>
              <a:lumOff val="0"/>
              <a:alphaOff val="0"/>
            </a:schemeClr>
          </a:lnRef>
          <a:fillRef idx="1">
            <a:scrgbClr r="0" g="0" b="0"/>
          </a:fillRef>
          <a:effectRef idx="0">
            <a:schemeClr val="accent2">
              <a:hueOff val="0"/>
              <a:satOff val="0"/>
              <a:lumOff val="0"/>
              <a:alphaOff val="0"/>
            </a:schemeClr>
          </a:effectRef>
          <a:fontRef idx="minor">
            <a:schemeClr val="lt1"/>
          </a:fontRef>
        </p:style>
        <p:txBody>
          <a:bodyPr/>
          <a:lstStyle/>
          <a:p>
            <a:endParaRPr lang="en-US" dirty="0"/>
          </a:p>
        </p:txBody>
      </p:sp>
    </p:spTree>
    <p:extLst>
      <p:ext uri="{BB962C8B-B14F-4D97-AF65-F5344CB8AC3E}">
        <p14:creationId xmlns:p14="http://schemas.microsoft.com/office/powerpoint/2010/main" val="7860995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823AC064-BC96-4F32-8AE1-B2FD387548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96882" y="280374"/>
            <a:ext cx="11438793" cy="1844256"/>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19DE1DD-0CC4-4002-B11E-62898841D4D4}"/>
              </a:ext>
            </a:extLst>
          </p:cNvPr>
          <p:cNvSpPr>
            <a:spLocks noGrp="1"/>
          </p:cNvSpPr>
          <p:nvPr>
            <p:ph type="title"/>
          </p:nvPr>
        </p:nvSpPr>
        <p:spPr>
          <a:xfrm>
            <a:off x="546351" y="433545"/>
            <a:ext cx="11139854" cy="930447"/>
          </a:xfrm>
        </p:spPr>
        <p:txBody>
          <a:bodyPr vert="horz" lIns="91440" tIns="45720" rIns="91440" bIns="45720" rtlCol="0" anchor="b">
            <a:normAutofit/>
          </a:bodyPr>
          <a:lstStyle/>
          <a:p>
            <a:pPr algn="ctr"/>
            <a:r>
              <a:rPr lang="en-US" sz="5400" dirty="0">
                <a:solidFill>
                  <a:srgbClr val="FFFFFF"/>
                </a:solidFill>
              </a:rPr>
              <a:t>Support</a:t>
            </a:r>
          </a:p>
        </p:txBody>
      </p:sp>
      <p:cxnSp>
        <p:nvCxnSpPr>
          <p:cNvPr id="14" name="Straight Connector 13">
            <a:extLst>
              <a:ext uri="{FF2B5EF4-FFF2-40B4-BE49-F238E27FC236}">
                <a16:creationId xmlns:a16="http://schemas.microsoft.com/office/drawing/2014/main" id="{7E7C77BC-7138-40B1-A15B-20F57A49462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230078" y="1522292"/>
            <a:ext cx="7772400"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DB146403-F3D6-484B-B2ED-97F9565D037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116278" y="2596836"/>
            <a:ext cx="0" cy="3657600"/>
          </a:xfrm>
          <a:prstGeom prst="line">
            <a:avLst/>
          </a:prstGeom>
          <a:ln w="101600" cmpd="dbl">
            <a:solidFill>
              <a:srgbClr val="595959"/>
            </a:solidFill>
          </a:ln>
        </p:spPr>
        <p:style>
          <a:lnRef idx="1">
            <a:schemeClr val="accent1"/>
          </a:lnRef>
          <a:fillRef idx="0">
            <a:schemeClr val="accent1"/>
          </a:fillRef>
          <a:effectRef idx="0">
            <a:schemeClr val="accent1"/>
          </a:effectRef>
          <a:fontRef idx="minor">
            <a:schemeClr val="tx1"/>
          </a:fontRef>
        </p:style>
      </p:cxnSp>
      <p:sp>
        <p:nvSpPr>
          <p:cNvPr id="9" name="Content Placeholder 2">
            <a:extLst>
              <a:ext uri="{FF2B5EF4-FFF2-40B4-BE49-F238E27FC236}">
                <a16:creationId xmlns:a16="http://schemas.microsoft.com/office/drawing/2014/main" id="{924ADD90-D1EF-4984-9B0F-D0426FC6045F}"/>
              </a:ext>
            </a:extLst>
          </p:cNvPr>
          <p:cNvSpPr txBox="1">
            <a:spLocks/>
          </p:cNvSpPr>
          <p:nvPr/>
        </p:nvSpPr>
        <p:spPr>
          <a:xfrm>
            <a:off x="6366597" y="2567799"/>
            <a:ext cx="5469074" cy="3839037"/>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r>
              <a:rPr lang="en-US" dirty="0"/>
              <a:t>Help in navigating criminal justice system processes </a:t>
            </a:r>
          </a:p>
          <a:p>
            <a:pPr lvl="0">
              <a:lnSpc>
                <a:spcPct val="100000"/>
              </a:lnSpc>
            </a:pPr>
            <a:r>
              <a:rPr lang="en-US" dirty="0"/>
              <a:t>Connection to victim services personnel</a:t>
            </a:r>
          </a:p>
          <a:p>
            <a:pPr>
              <a:lnSpc>
                <a:spcPct val="100000"/>
              </a:lnSpc>
            </a:pPr>
            <a:r>
              <a:rPr lang="en-US" dirty="0"/>
              <a:t>Availability of support persons chosen by victims</a:t>
            </a:r>
          </a:p>
        </p:txBody>
      </p:sp>
      <p:sp>
        <p:nvSpPr>
          <p:cNvPr id="8" name="Rectangle 7" descr="Group">
            <a:extLst>
              <a:ext uri="{FF2B5EF4-FFF2-40B4-BE49-F238E27FC236}">
                <a16:creationId xmlns:a16="http://schemas.microsoft.com/office/drawing/2014/main" id="{7C6764C2-E5C7-4D86-A7DB-3E133D462E58}"/>
              </a:ext>
            </a:extLst>
          </p:cNvPr>
          <p:cNvSpPr/>
          <p:nvPr/>
        </p:nvSpPr>
        <p:spPr>
          <a:xfrm>
            <a:off x="1111638" y="2482745"/>
            <a:ext cx="3980314" cy="3840480"/>
          </a:xfrm>
          <a:prstGeom prst="rect">
            <a:avLst/>
          </a:prstGeom>
          <a:blipFill>
            <a:blip r:embed="rId3">
              <a:extLst>
                <a:ext uri="{96DAC541-7B7A-43D3-8B79-37D633B846F1}">
                  <asvg:svgBlip xmlns:asvg="http://schemas.microsoft.com/office/drawing/2016/SVG/main" r:embed="rId4"/>
                </a:ext>
              </a:extLst>
            </a:blip>
            <a:srcRect/>
            <a:stretch>
              <a:fillRect/>
            </a:stretch>
          </a:blipFill>
        </p:spPr>
        <p:style>
          <a:lnRef idx="2">
            <a:schemeClr val="lt1">
              <a:hueOff val="0"/>
              <a:satOff val="0"/>
              <a:lumOff val="0"/>
              <a:alphaOff val="0"/>
            </a:schemeClr>
          </a:lnRef>
          <a:fillRef idx="1">
            <a:scrgbClr r="0" g="0" b="0"/>
          </a:fillRef>
          <a:effectRef idx="0">
            <a:schemeClr val="accent3">
              <a:hueOff val="0"/>
              <a:satOff val="0"/>
              <a:lumOff val="0"/>
              <a:alphaOff val="0"/>
            </a:schemeClr>
          </a:effectRef>
          <a:fontRef idx="minor">
            <a:schemeClr val="lt1"/>
          </a:fontRef>
        </p:style>
      </p:sp>
    </p:spTree>
    <p:extLst>
      <p:ext uri="{BB962C8B-B14F-4D97-AF65-F5344CB8AC3E}">
        <p14:creationId xmlns:p14="http://schemas.microsoft.com/office/powerpoint/2010/main" val="3303038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823AC064-BC96-4F32-8AE1-B2FD387548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96882" y="280374"/>
            <a:ext cx="11438793" cy="1844256"/>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19DE1DD-0CC4-4002-B11E-62898841D4D4}"/>
              </a:ext>
            </a:extLst>
          </p:cNvPr>
          <p:cNvSpPr>
            <a:spLocks noGrp="1"/>
          </p:cNvSpPr>
          <p:nvPr>
            <p:ph type="title"/>
          </p:nvPr>
        </p:nvSpPr>
        <p:spPr>
          <a:xfrm>
            <a:off x="546351" y="433545"/>
            <a:ext cx="11139854" cy="930447"/>
          </a:xfrm>
        </p:spPr>
        <p:txBody>
          <a:bodyPr vert="horz" lIns="91440" tIns="45720" rIns="91440" bIns="45720" rtlCol="0" anchor="b">
            <a:normAutofit/>
          </a:bodyPr>
          <a:lstStyle/>
          <a:p>
            <a:pPr algn="ctr"/>
            <a:r>
              <a:rPr lang="en-US" sz="5400" dirty="0">
                <a:solidFill>
                  <a:srgbClr val="FFFFFF"/>
                </a:solidFill>
              </a:rPr>
              <a:t>Information</a:t>
            </a:r>
          </a:p>
        </p:txBody>
      </p:sp>
      <p:cxnSp>
        <p:nvCxnSpPr>
          <p:cNvPr id="14" name="Straight Connector 13">
            <a:extLst>
              <a:ext uri="{FF2B5EF4-FFF2-40B4-BE49-F238E27FC236}">
                <a16:creationId xmlns:a16="http://schemas.microsoft.com/office/drawing/2014/main" id="{7E7C77BC-7138-40B1-A15B-20F57A49462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230078" y="1522292"/>
            <a:ext cx="7772400"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DB146403-F3D6-484B-B2ED-97F9565D037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116278" y="2596836"/>
            <a:ext cx="0" cy="3657600"/>
          </a:xfrm>
          <a:prstGeom prst="line">
            <a:avLst/>
          </a:prstGeom>
          <a:ln w="101600" cmpd="dbl">
            <a:solidFill>
              <a:srgbClr val="595959"/>
            </a:solidFill>
          </a:ln>
        </p:spPr>
        <p:style>
          <a:lnRef idx="1">
            <a:schemeClr val="accent1"/>
          </a:lnRef>
          <a:fillRef idx="0">
            <a:schemeClr val="accent1"/>
          </a:fillRef>
          <a:effectRef idx="0">
            <a:schemeClr val="accent1"/>
          </a:effectRef>
          <a:fontRef idx="minor">
            <a:schemeClr val="tx1"/>
          </a:fontRef>
        </p:style>
      </p:cxnSp>
      <p:sp>
        <p:nvSpPr>
          <p:cNvPr id="9" name="Content Placeholder 2">
            <a:extLst>
              <a:ext uri="{FF2B5EF4-FFF2-40B4-BE49-F238E27FC236}">
                <a16:creationId xmlns:a16="http://schemas.microsoft.com/office/drawing/2014/main" id="{924ADD90-D1EF-4984-9B0F-D0426FC6045F}"/>
              </a:ext>
            </a:extLst>
          </p:cNvPr>
          <p:cNvSpPr txBox="1">
            <a:spLocks/>
          </p:cNvSpPr>
          <p:nvPr/>
        </p:nvSpPr>
        <p:spPr>
          <a:xfrm>
            <a:off x="6366597" y="2567799"/>
            <a:ext cx="5469074" cy="383903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lnSpc>
                <a:spcPct val="100000"/>
              </a:lnSpc>
            </a:pPr>
            <a:r>
              <a:rPr lang="en-US" dirty="0"/>
              <a:t>Concise information about criminal justice system processes</a:t>
            </a:r>
          </a:p>
          <a:p>
            <a:pPr lvl="0">
              <a:lnSpc>
                <a:spcPct val="100000"/>
              </a:lnSpc>
            </a:pPr>
            <a:r>
              <a:rPr lang="en-US" dirty="0"/>
              <a:t>Information about rights and resources available </a:t>
            </a:r>
          </a:p>
          <a:p>
            <a:pPr lvl="0">
              <a:lnSpc>
                <a:spcPct val="100000"/>
              </a:lnSpc>
            </a:pPr>
            <a:r>
              <a:rPr lang="en-US" dirty="0"/>
              <a:t>Future points of contact and status of the investigation and prosecution</a:t>
            </a:r>
          </a:p>
        </p:txBody>
      </p:sp>
      <p:sp>
        <p:nvSpPr>
          <p:cNvPr id="8" name="Rectangle 7" descr="Warning">
            <a:extLst>
              <a:ext uri="{FF2B5EF4-FFF2-40B4-BE49-F238E27FC236}">
                <a16:creationId xmlns:a16="http://schemas.microsoft.com/office/drawing/2014/main" id="{15915A24-0559-4CE0-9B12-34C5B0F29297}"/>
              </a:ext>
            </a:extLst>
          </p:cNvPr>
          <p:cNvSpPr/>
          <p:nvPr/>
        </p:nvSpPr>
        <p:spPr>
          <a:xfrm>
            <a:off x="785837" y="2703155"/>
            <a:ext cx="4591702" cy="3444961"/>
          </a:xfrm>
          <a:prstGeom prst="rect">
            <a:avLst/>
          </a:prstGeom>
          <a:blipFill rotWithShape="1">
            <a:blip r:embed="rId3">
              <a:extLst>
                <a:ext uri="{96DAC541-7B7A-43D3-8B79-37D633B846F1}">
                  <asvg:svgBlip xmlns:asvg="http://schemas.microsoft.com/office/drawing/2016/SVG/main" r:embed="rId4"/>
                </a:ext>
              </a:extLst>
            </a:blip>
            <a:srcRect/>
            <a:stretch>
              <a:fillRect t="-14000" b="-14000"/>
            </a:stretch>
          </a:blipFill>
        </p:spPr>
        <p:style>
          <a:lnRef idx="2">
            <a:schemeClr val="lt1">
              <a:hueOff val="0"/>
              <a:satOff val="0"/>
              <a:lumOff val="0"/>
              <a:alphaOff val="0"/>
            </a:schemeClr>
          </a:lnRef>
          <a:fillRef idx="1">
            <a:scrgbClr r="0" g="0" b="0"/>
          </a:fillRef>
          <a:effectRef idx="0">
            <a:schemeClr val="accent2">
              <a:hueOff val="0"/>
              <a:satOff val="0"/>
              <a:lumOff val="0"/>
              <a:alphaOff val="0"/>
            </a:schemeClr>
          </a:effectRef>
          <a:fontRef idx="minor">
            <a:schemeClr val="lt1"/>
          </a:fontRef>
        </p:style>
      </p:sp>
    </p:spTree>
    <p:extLst>
      <p:ext uri="{BB962C8B-B14F-4D97-AF65-F5344CB8AC3E}">
        <p14:creationId xmlns:p14="http://schemas.microsoft.com/office/powerpoint/2010/main" val="32772363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823AC064-BC96-4F32-8AE1-B2FD387548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96882" y="280374"/>
            <a:ext cx="11438793" cy="1844256"/>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19DE1DD-0CC4-4002-B11E-62898841D4D4}"/>
              </a:ext>
            </a:extLst>
          </p:cNvPr>
          <p:cNvSpPr>
            <a:spLocks noGrp="1"/>
          </p:cNvSpPr>
          <p:nvPr>
            <p:ph type="title"/>
          </p:nvPr>
        </p:nvSpPr>
        <p:spPr>
          <a:xfrm>
            <a:off x="546351" y="433545"/>
            <a:ext cx="11139854" cy="930447"/>
          </a:xfrm>
        </p:spPr>
        <p:txBody>
          <a:bodyPr vert="horz" lIns="91440" tIns="45720" rIns="91440" bIns="45720" rtlCol="0" anchor="b">
            <a:normAutofit/>
          </a:bodyPr>
          <a:lstStyle/>
          <a:p>
            <a:pPr algn="ctr"/>
            <a:r>
              <a:rPr lang="en-US" sz="5400" dirty="0">
                <a:solidFill>
                  <a:srgbClr val="FFFFFF"/>
                </a:solidFill>
              </a:rPr>
              <a:t>Access</a:t>
            </a:r>
          </a:p>
        </p:txBody>
      </p:sp>
      <p:cxnSp>
        <p:nvCxnSpPr>
          <p:cNvPr id="14" name="Straight Connector 13">
            <a:extLst>
              <a:ext uri="{FF2B5EF4-FFF2-40B4-BE49-F238E27FC236}">
                <a16:creationId xmlns:a16="http://schemas.microsoft.com/office/drawing/2014/main" id="{7E7C77BC-7138-40B1-A15B-20F57A49462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230078" y="1522292"/>
            <a:ext cx="7772400"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DB146403-F3D6-484B-B2ED-97F9565D037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116278" y="2596836"/>
            <a:ext cx="0" cy="3657600"/>
          </a:xfrm>
          <a:prstGeom prst="line">
            <a:avLst/>
          </a:prstGeom>
          <a:ln w="101600" cmpd="dbl">
            <a:solidFill>
              <a:srgbClr val="595959"/>
            </a:solidFill>
          </a:ln>
        </p:spPr>
        <p:style>
          <a:lnRef idx="1">
            <a:schemeClr val="accent1"/>
          </a:lnRef>
          <a:fillRef idx="0">
            <a:schemeClr val="accent1"/>
          </a:fillRef>
          <a:effectRef idx="0">
            <a:schemeClr val="accent1"/>
          </a:effectRef>
          <a:fontRef idx="minor">
            <a:schemeClr val="tx1"/>
          </a:fontRef>
        </p:style>
      </p:cxnSp>
      <p:sp>
        <p:nvSpPr>
          <p:cNvPr id="9" name="Content Placeholder 2">
            <a:extLst>
              <a:ext uri="{FF2B5EF4-FFF2-40B4-BE49-F238E27FC236}">
                <a16:creationId xmlns:a16="http://schemas.microsoft.com/office/drawing/2014/main" id="{924ADD90-D1EF-4984-9B0F-D0426FC6045F}"/>
              </a:ext>
            </a:extLst>
          </p:cNvPr>
          <p:cNvSpPr txBox="1">
            <a:spLocks/>
          </p:cNvSpPr>
          <p:nvPr/>
        </p:nvSpPr>
        <p:spPr>
          <a:xfrm>
            <a:off x="6366597" y="2567799"/>
            <a:ext cx="5469074" cy="383903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lnSpc>
                <a:spcPct val="100000"/>
              </a:lnSpc>
            </a:pPr>
            <a:r>
              <a:rPr lang="en-US" dirty="0"/>
              <a:t>Opportunities to participate in criminal justice system processes</a:t>
            </a:r>
          </a:p>
          <a:p>
            <a:pPr lvl="0">
              <a:lnSpc>
                <a:spcPct val="100000"/>
              </a:lnSpc>
            </a:pPr>
            <a:r>
              <a:rPr lang="en-US" dirty="0"/>
              <a:t>Information available in languages spoken/understood by victims</a:t>
            </a:r>
          </a:p>
          <a:p>
            <a:pPr lvl="0">
              <a:lnSpc>
                <a:spcPct val="100000"/>
              </a:lnSpc>
            </a:pPr>
            <a:r>
              <a:rPr lang="en-US" dirty="0"/>
              <a:t>Attention to special needs and access barriers for victims</a:t>
            </a:r>
          </a:p>
          <a:p>
            <a:pPr marL="0" indent="0">
              <a:buFont typeface="Arial" panose="020B0604020202020204" pitchFamily="34" charset="0"/>
              <a:buNone/>
            </a:pPr>
            <a:endParaRPr lang="en-US" dirty="0"/>
          </a:p>
        </p:txBody>
      </p:sp>
      <p:sp>
        <p:nvSpPr>
          <p:cNvPr id="11" name="Rectangle 10" descr="Group">
            <a:extLst>
              <a:ext uri="{FF2B5EF4-FFF2-40B4-BE49-F238E27FC236}">
                <a16:creationId xmlns:a16="http://schemas.microsoft.com/office/drawing/2014/main" id="{A17424A3-897B-44A2-8C5D-FC9ED0E02A25}"/>
              </a:ext>
            </a:extLst>
          </p:cNvPr>
          <p:cNvSpPr/>
          <p:nvPr/>
        </p:nvSpPr>
        <p:spPr>
          <a:xfrm>
            <a:off x="1349833" y="2862200"/>
            <a:ext cx="3635818" cy="3126872"/>
          </a:xfrm>
          <a:prstGeom prst="rect">
            <a:avLst/>
          </a:prstGeom>
          <a:blipFill rotWithShape="1">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t="-14000" b="-14000"/>
            </a:stretch>
          </a:blipFill>
        </p:spPr>
        <p:style>
          <a:lnRef idx="2">
            <a:schemeClr val="lt1">
              <a:hueOff val="0"/>
              <a:satOff val="0"/>
              <a:lumOff val="0"/>
              <a:alphaOff val="0"/>
            </a:schemeClr>
          </a:lnRef>
          <a:fillRef idx="1">
            <a:scrgbClr r="0" g="0" b="0"/>
          </a:fillRef>
          <a:effectRef idx="0">
            <a:schemeClr val="accent3">
              <a:hueOff val="0"/>
              <a:satOff val="0"/>
              <a:lumOff val="0"/>
              <a:alphaOff val="0"/>
            </a:schemeClr>
          </a:effectRef>
          <a:fontRef idx="minor">
            <a:schemeClr val="lt1"/>
          </a:fontRef>
        </p:style>
      </p:sp>
    </p:spTree>
    <p:extLst>
      <p:ext uri="{BB962C8B-B14F-4D97-AF65-F5344CB8AC3E}">
        <p14:creationId xmlns:p14="http://schemas.microsoft.com/office/powerpoint/2010/main" val="14461932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823AC064-BC96-4F32-8AE1-B2FD387548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96882" y="280374"/>
            <a:ext cx="11438793" cy="1844256"/>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19DE1DD-0CC4-4002-B11E-62898841D4D4}"/>
              </a:ext>
            </a:extLst>
          </p:cNvPr>
          <p:cNvSpPr>
            <a:spLocks noGrp="1"/>
          </p:cNvSpPr>
          <p:nvPr>
            <p:ph type="title"/>
          </p:nvPr>
        </p:nvSpPr>
        <p:spPr>
          <a:xfrm>
            <a:off x="546351" y="433545"/>
            <a:ext cx="11139854" cy="930447"/>
          </a:xfrm>
        </p:spPr>
        <p:txBody>
          <a:bodyPr vert="horz" lIns="91440" tIns="45720" rIns="91440" bIns="45720" rtlCol="0" anchor="b">
            <a:normAutofit/>
          </a:bodyPr>
          <a:lstStyle/>
          <a:p>
            <a:pPr algn="ctr"/>
            <a:r>
              <a:rPr lang="en-US" sz="5400" dirty="0">
                <a:solidFill>
                  <a:srgbClr val="FFFFFF"/>
                </a:solidFill>
              </a:rPr>
              <a:t>Continuity</a:t>
            </a:r>
          </a:p>
        </p:txBody>
      </p:sp>
      <p:cxnSp>
        <p:nvCxnSpPr>
          <p:cNvPr id="14" name="Straight Connector 13">
            <a:extLst>
              <a:ext uri="{FF2B5EF4-FFF2-40B4-BE49-F238E27FC236}">
                <a16:creationId xmlns:a16="http://schemas.microsoft.com/office/drawing/2014/main" id="{7E7C77BC-7138-40B1-A15B-20F57A49462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230078" y="1522292"/>
            <a:ext cx="7772400"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DB146403-F3D6-484B-B2ED-97F9565D037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116278" y="2596836"/>
            <a:ext cx="0" cy="3657600"/>
          </a:xfrm>
          <a:prstGeom prst="line">
            <a:avLst/>
          </a:prstGeom>
          <a:ln w="101600" cmpd="dbl">
            <a:solidFill>
              <a:srgbClr val="595959"/>
            </a:solidFill>
          </a:ln>
        </p:spPr>
        <p:style>
          <a:lnRef idx="1">
            <a:schemeClr val="accent1"/>
          </a:lnRef>
          <a:fillRef idx="0">
            <a:schemeClr val="accent1"/>
          </a:fillRef>
          <a:effectRef idx="0">
            <a:schemeClr val="accent1"/>
          </a:effectRef>
          <a:fontRef idx="minor">
            <a:schemeClr val="tx1"/>
          </a:fontRef>
        </p:style>
      </p:cxnSp>
      <p:sp>
        <p:nvSpPr>
          <p:cNvPr id="9" name="Content Placeholder 2">
            <a:extLst>
              <a:ext uri="{FF2B5EF4-FFF2-40B4-BE49-F238E27FC236}">
                <a16:creationId xmlns:a16="http://schemas.microsoft.com/office/drawing/2014/main" id="{924ADD90-D1EF-4984-9B0F-D0426FC6045F}"/>
              </a:ext>
            </a:extLst>
          </p:cNvPr>
          <p:cNvSpPr txBox="1">
            <a:spLocks/>
          </p:cNvSpPr>
          <p:nvPr/>
        </p:nvSpPr>
        <p:spPr>
          <a:xfrm>
            <a:off x="6366597" y="2567799"/>
            <a:ext cx="5469074" cy="383903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lnSpc>
                <a:spcPct val="100000"/>
              </a:lnSpc>
            </a:pPr>
            <a:r>
              <a:rPr lang="en-US" dirty="0"/>
              <a:t>Collaboration with other professionals to ease transitions for victims</a:t>
            </a:r>
          </a:p>
          <a:p>
            <a:pPr lvl="0">
              <a:lnSpc>
                <a:spcPct val="100000"/>
              </a:lnSpc>
            </a:pPr>
            <a:r>
              <a:rPr lang="en-US" dirty="0"/>
              <a:t>Clear understanding of everyone’s roles</a:t>
            </a:r>
          </a:p>
          <a:p>
            <a:pPr lvl="0">
              <a:lnSpc>
                <a:spcPct val="100000"/>
              </a:lnSpc>
            </a:pPr>
            <a:r>
              <a:rPr lang="en-US" dirty="0"/>
              <a:t>Data sharing and use of research-informed practices</a:t>
            </a:r>
          </a:p>
          <a:p>
            <a:pPr marL="0" indent="0">
              <a:buFont typeface="Arial" panose="020B0604020202020204" pitchFamily="34" charset="0"/>
              <a:buNone/>
            </a:pPr>
            <a:endParaRPr lang="en-US" dirty="0"/>
          </a:p>
        </p:txBody>
      </p:sp>
      <p:sp>
        <p:nvSpPr>
          <p:cNvPr id="8" name="Rectangle 7" descr="Connections">
            <a:extLst>
              <a:ext uri="{FF2B5EF4-FFF2-40B4-BE49-F238E27FC236}">
                <a16:creationId xmlns:a16="http://schemas.microsoft.com/office/drawing/2014/main" id="{121E1BB3-E1B1-48C8-89C5-99F0B8A48012}"/>
              </a:ext>
            </a:extLst>
          </p:cNvPr>
          <p:cNvSpPr/>
          <p:nvPr/>
        </p:nvSpPr>
        <p:spPr>
          <a:xfrm>
            <a:off x="1013792" y="2567798"/>
            <a:ext cx="3975642" cy="3514949"/>
          </a:xfrm>
          <a:prstGeom prst="rect">
            <a:avLst/>
          </a:prstGeom>
          <a: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p:spPr>
        <p:style>
          <a:lnRef idx="2">
            <a:schemeClr val="lt1">
              <a:hueOff val="0"/>
              <a:satOff val="0"/>
              <a:lumOff val="0"/>
              <a:alphaOff val="0"/>
            </a:schemeClr>
          </a:lnRef>
          <a:fillRef idx="1">
            <a:scrgbClr r="0" g="0" b="0"/>
          </a:fillRef>
          <a:effectRef idx="0">
            <a:schemeClr val="accent2">
              <a:hueOff val="0"/>
              <a:satOff val="0"/>
              <a:lumOff val="0"/>
              <a:alphaOff val="0"/>
            </a:schemeClr>
          </a:effectRef>
          <a:fontRef idx="minor">
            <a:schemeClr val="lt1"/>
          </a:fontRef>
        </p:style>
      </p:sp>
    </p:spTree>
    <p:extLst>
      <p:ext uri="{BB962C8B-B14F-4D97-AF65-F5344CB8AC3E}">
        <p14:creationId xmlns:p14="http://schemas.microsoft.com/office/powerpoint/2010/main" val="922474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823AC064-BC96-4F32-8AE1-B2FD387548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96882" y="280374"/>
            <a:ext cx="11438793" cy="1844256"/>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19DE1DD-0CC4-4002-B11E-62898841D4D4}"/>
              </a:ext>
            </a:extLst>
          </p:cNvPr>
          <p:cNvSpPr>
            <a:spLocks noGrp="1"/>
          </p:cNvSpPr>
          <p:nvPr>
            <p:ph type="title"/>
          </p:nvPr>
        </p:nvSpPr>
        <p:spPr>
          <a:xfrm>
            <a:off x="546351" y="433545"/>
            <a:ext cx="11139854" cy="930447"/>
          </a:xfrm>
        </p:spPr>
        <p:txBody>
          <a:bodyPr vert="horz" lIns="91440" tIns="45720" rIns="91440" bIns="45720" rtlCol="0" anchor="b">
            <a:normAutofit/>
          </a:bodyPr>
          <a:lstStyle/>
          <a:p>
            <a:pPr algn="ctr"/>
            <a:r>
              <a:rPr lang="en-US" sz="5400" dirty="0">
                <a:solidFill>
                  <a:srgbClr val="FFFFFF"/>
                </a:solidFill>
              </a:rPr>
              <a:t>Voice</a:t>
            </a:r>
          </a:p>
        </p:txBody>
      </p:sp>
      <p:cxnSp>
        <p:nvCxnSpPr>
          <p:cNvPr id="14" name="Straight Connector 13">
            <a:extLst>
              <a:ext uri="{FF2B5EF4-FFF2-40B4-BE49-F238E27FC236}">
                <a16:creationId xmlns:a16="http://schemas.microsoft.com/office/drawing/2014/main" id="{7E7C77BC-7138-40B1-A15B-20F57A49462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230078" y="1522292"/>
            <a:ext cx="7772400"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DB146403-F3D6-484B-B2ED-97F9565D037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116278" y="2596836"/>
            <a:ext cx="0" cy="3657600"/>
          </a:xfrm>
          <a:prstGeom prst="line">
            <a:avLst/>
          </a:prstGeom>
          <a:ln w="101600" cmpd="dbl">
            <a:solidFill>
              <a:srgbClr val="595959"/>
            </a:solidFill>
          </a:ln>
        </p:spPr>
        <p:style>
          <a:lnRef idx="1">
            <a:schemeClr val="accent1"/>
          </a:lnRef>
          <a:fillRef idx="0">
            <a:schemeClr val="accent1"/>
          </a:fillRef>
          <a:effectRef idx="0">
            <a:schemeClr val="accent1"/>
          </a:effectRef>
          <a:fontRef idx="minor">
            <a:schemeClr val="tx1"/>
          </a:fontRef>
        </p:style>
      </p:cxnSp>
      <p:sp>
        <p:nvSpPr>
          <p:cNvPr id="9" name="Content Placeholder 2">
            <a:extLst>
              <a:ext uri="{FF2B5EF4-FFF2-40B4-BE49-F238E27FC236}">
                <a16:creationId xmlns:a16="http://schemas.microsoft.com/office/drawing/2014/main" id="{924ADD90-D1EF-4984-9B0F-D0426FC6045F}"/>
              </a:ext>
            </a:extLst>
          </p:cNvPr>
          <p:cNvSpPr txBox="1">
            <a:spLocks/>
          </p:cNvSpPr>
          <p:nvPr/>
        </p:nvSpPr>
        <p:spPr>
          <a:xfrm>
            <a:off x="6366597" y="2567799"/>
            <a:ext cx="5469074" cy="383903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lnSpc>
                <a:spcPct val="100000"/>
              </a:lnSpc>
            </a:pPr>
            <a:r>
              <a:rPr lang="en-US" dirty="0"/>
              <a:t>Encouragement to ask questions and have their concerns heard</a:t>
            </a:r>
          </a:p>
          <a:p>
            <a:pPr lvl="0">
              <a:lnSpc>
                <a:spcPct val="100000"/>
              </a:lnSpc>
            </a:pPr>
            <a:r>
              <a:rPr lang="en-US" dirty="0"/>
              <a:t>Encouragement to participate in case-related discussions.</a:t>
            </a:r>
          </a:p>
          <a:p>
            <a:pPr lvl="0">
              <a:lnSpc>
                <a:spcPct val="100000"/>
              </a:lnSpc>
            </a:pPr>
            <a:r>
              <a:rPr lang="en-US" dirty="0"/>
              <a:t>Identify opportunities for victim participation in larger agency practices (e.g., training, town hall events)</a:t>
            </a:r>
          </a:p>
          <a:p>
            <a:pPr marL="0" indent="0">
              <a:buFont typeface="Arial" panose="020B0604020202020204" pitchFamily="34" charset="0"/>
              <a:buNone/>
            </a:pPr>
            <a:endParaRPr lang="en-US" dirty="0"/>
          </a:p>
        </p:txBody>
      </p:sp>
      <p:sp>
        <p:nvSpPr>
          <p:cNvPr id="8" name="Rectangle 7">
            <a:extLst>
              <a:ext uri="{FF2B5EF4-FFF2-40B4-BE49-F238E27FC236}">
                <a16:creationId xmlns:a16="http://schemas.microsoft.com/office/drawing/2014/main" id="{0285E4F8-3E7A-4E16-9F8D-70514DAC224D}"/>
              </a:ext>
            </a:extLst>
          </p:cNvPr>
          <p:cNvSpPr/>
          <p:nvPr/>
        </p:nvSpPr>
        <p:spPr>
          <a:xfrm>
            <a:off x="1377398" y="2863536"/>
            <a:ext cx="3699510" cy="3124200"/>
          </a:xfrm>
          <a:prstGeom prst="rect">
            <a:avLst/>
          </a:prstGeom>
          <a:blipFill>
            <a:blip r:embed="rId3">
              <a:extLst>
                <a:ext uri="{96DAC541-7B7A-43D3-8B79-37D633B846F1}">
                  <asvg:svgBlip xmlns:asvg="http://schemas.microsoft.com/office/drawing/2016/SVG/main" r:embed="rId4"/>
                </a:ext>
              </a:extLst>
            </a:blip>
            <a:srcRect/>
            <a:stretch>
              <a:fillRect/>
            </a:stretch>
          </a:blipFill>
        </p:spPr>
        <p:style>
          <a:lnRef idx="2">
            <a:schemeClr val="lt1">
              <a:hueOff val="0"/>
              <a:satOff val="0"/>
              <a:lumOff val="0"/>
              <a:alphaOff val="0"/>
            </a:schemeClr>
          </a:lnRef>
          <a:fillRef idx="1">
            <a:scrgbClr r="0" g="0" b="0"/>
          </a:fillRef>
          <a:effectRef idx="0">
            <a:schemeClr val="accent3">
              <a:hueOff val="0"/>
              <a:satOff val="0"/>
              <a:lumOff val="0"/>
              <a:alphaOff val="0"/>
            </a:schemeClr>
          </a:effectRef>
          <a:fontRef idx="minor">
            <a:schemeClr val="lt1"/>
          </a:fontRef>
        </p:style>
      </p:sp>
    </p:spTree>
    <p:extLst>
      <p:ext uri="{BB962C8B-B14F-4D97-AF65-F5344CB8AC3E}">
        <p14:creationId xmlns:p14="http://schemas.microsoft.com/office/powerpoint/2010/main" val="841507999"/>
      </p:ext>
    </p:extLst>
  </p:cSld>
  <p:clrMapOvr>
    <a:masterClrMapping/>
  </p:clrMapOvr>
</p:sld>
</file>

<file path=ppt/theme/theme1.xml><?xml version="1.0" encoding="utf-8"?>
<a:theme xmlns:a="http://schemas.openxmlformats.org/drawingml/2006/main" name="Office Them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lcf76f155ced4ddcb4097134ff3c332f xmlns="b9cef4ef-a5d2-4b8e-878c-5f400aa0069e">
      <Terms xmlns="http://schemas.microsoft.com/office/infopath/2007/PartnerControls"/>
    </lcf76f155ced4ddcb4097134ff3c332f>
    <TaxCatchAll xmlns="9ce626ec-1e48-409f-bbc6-42def81ec72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1C1706185D61E4BBFD82F4C746F35A7" ma:contentTypeVersion="18" ma:contentTypeDescription="Create a new document." ma:contentTypeScope="" ma:versionID="358af5ba830b6f10b681fcea1e634ae5">
  <xsd:schema xmlns:xsd="http://www.w3.org/2001/XMLSchema" xmlns:xs="http://www.w3.org/2001/XMLSchema" xmlns:p="http://schemas.microsoft.com/office/2006/metadata/properties" xmlns:ns1="http://schemas.microsoft.com/sharepoint/v3" xmlns:ns2="b9cef4ef-a5d2-4b8e-878c-5f400aa0069e" xmlns:ns3="9ce626ec-1e48-409f-bbc6-42def81ec723" targetNamespace="http://schemas.microsoft.com/office/2006/metadata/properties" ma:root="true" ma:fieldsID="632ea1c1627b1394915dc9dd524ad2ae" ns1:_="" ns2:_="" ns3:_="">
    <xsd:import namespace="http://schemas.microsoft.com/sharepoint/v3"/>
    <xsd:import namespace="b9cef4ef-a5d2-4b8e-878c-5f400aa0069e"/>
    <xsd:import namespace="9ce626ec-1e48-409f-bbc6-42def81ec723"/>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ServiceLocation" minOccurs="0"/>
                <xsd:element ref="ns3:SharedWithUsers" minOccurs="0"/>
                <xsd:element ref="ns3:SharedWithDetails" minOccurs="0"/>
                <xsd:element ref="ns1:_ip_UnifiedCompliancePolicyProperties" minOccurs="0"/>
                <xsd:element ref="ns1:_ip_UnifiedCompliancePolicyUIAction"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9cef4ef-a5d2-4b8e-878c-5f400aa0069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22" nillable="true" ma:displayName="Length (seconds)" ma:internalName="MediaLengthInSeconds" ma:readOnly="true">
      <xsd:simpleType>
        <xsd:restriction base="dms:Unknown"/>
      </xsd:simpleType>
    </xsd:element>
    <xsd:element name="lcf76f155ced4ddcb4097134ff3c332f" ma:index="24" nillable="true" ma:taxonomy="true" ma:internalName="lcf76f155ced4ddcb4097134ff3c332f" ma:taxonomyFieldName="MediaServiceImageTags" ma:displayName="Image Tags" ma:readOnly="false" ma:fieldId="{5cf76f15-5ced-4ddc-b409-7134ff3c332f}" ma:taxonomyMulti="true" ma:sspId="2fb2d66a-8a76-45f0-bdd8-73588bd3e279"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9ce626ec-1e48-409f-bbc6-42def81ec723"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5" nillable="true" ma:displayName="Taxonomy Catch All Column" ma:hidden="true" ma:list="{d9c3740f-86b8-405b-9eed-17bf05e4eb7b}" ma:internalName="TaxCatchAll" ma:showField="CatchAllData" ma:web="9ce626ec-1e48-409f-bbc6-42def81ec72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4A70596-208D-4B31-B3F7-DA0C8F51C1DE}">
  <ds:schemaRefs>
    <ds:schemaRef ds:uri="http://schemas.microsoft.com/sharepoint/v3/contenttype/forms"/>
  </ds:schemaRefs>
</ds:datastoreItem>
</file>

<file path=customXml/itemProps2.xml><?xml version="1.0" encoding="utf-8"?>
<ds:datastoreItem xmlns:ds="http://schemas.openxmlformats.org/officeDocument/2006/customXml" ds:itemID="{BFB5481C-754A-4893-B7A3-CEB631235A39}">
  <ds:schemaRefs>
    <ds:schemaRef ds:uri="http://schemas.microsoft.com/office/infopath/2007/PartnerControls"/>
    <ds:schemaRef ds:uri="http://www.w3.org/XML/1998/namespace"/>
    <ds:schemaRef ds:uri="http://schemas.microsoft.com/office/2006/documentManagement/types"/>
    <ds:schemaRef ds:uri="http://schemas.openxmlformats.org/package/2006/metadata/core-properties"/>
    <ds:schemaRef ds:uri="http://purl.org/dc/elements/1.1/"/>
    <ds:schemaRef ds:uri="http://schemas.microsoft.com/office/2006/metadata/properties"/>
    <ds:schemaRef ds:uri="b9cef4ef-a5d2-4b8e-878c-5f400aa0069e"/>
    <ds:schemaRef ds:uri="9ce626ec-1e48-409f-bbc6-42def81ec723"/>
    <ds:schemaRef ds:uri="http://purl.org/dc/dcmitype/"/>
    <ds:schemaRef ds:uri="http://purl.org/dc/terms/"/>
    <ds:schemaRef ds:uri="http://schemas.microsoft.com/sharepoint/v3"/>
  </ds:schemaRefs>
</ds:datastoreItem>
</file>

<file path=customXml/itemProps3.xml><?xml version="1.0" encoding="utf-8"?>
<ds:datastoreItem xmlns:ds="http://schemas.openxmlformats.org/officeDocument/2006/customXml" ds:itemID="{28682CB1-84BD-4524-904A-3A01B82D6D2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b9cef4ef-a5d2-4b8e-878c-5f400aa0069e"/>
    <ds:schemaRef ds:uri="9ce626ec-1e48-409f-bbc6-42def81ec72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335</TotalTime>
  <Words>2376</Words>
  <Application>Microsoft Office PowerPoint</Application>
  <PresentationFormat>Widescreen</PresentationFormat>
  <Paragraphs>216</Paragraphs>
  <Slides>11</Slides>
  <Notes>10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11</vt:i4>
      </vt:variant>
    </vt:vector>
  </HeadingPairs>
  <TitlesOfParts>
    <vt:vector size="17" baseType="lpstr">
      <vt:lpstr>Arial</vt:lpstr>
      <vt:lpstr>Calibri</vt:lpstr>
      <vt:lpstr>Calibri Light</vt:lpstr>
      <vt:lpstr>Segoe UI</vt:lpstr>
      <vt:lpstr>Office Theme</vt:lpstr>
      <vt:lpstr>1_Office Theme</vt:lpstr>
      <vt:lpstr>Critical Needs of Victims</vt:lpstr>
      <vt:lpstr>PowerPoint Presentation</vt:lpstr>
      <vt:lpstr>Critical Needs of Victims</vt:lpstr>
      <vt:lpstr>Safety</vt:lpstr>
      <vt:lpstr>Support</vt:lpstr>
      <vt:lpstr>Information</vt:lpstr>
      <vt:lpstr>Access</vt:lpstr>
      <vt:lpstr>Continuity</vt:lpstr>
      <vt:lpstr>Voice</vt:lpstr>
      <vt:lpstr>Justice</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Critical Needs of Victims</dc:title>
  <dc:creator>Amy Durall</dc:creator>
  <cp:lastModifiedBy>Bonnie Mills</cp:lastModifiedBy>
  <cp:revision>30</cp:revision>
  <dcterms:created xsi:type="dcterms:W3CDTF">2020-08-04T14:27:29Z</dcterms:created>
  <dcterms:modified xsi:type="dcterms:W3CDTF">2022-06-29T16:58:49Z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0x01010071C1706185D61E4BBFD82F4C746F35A7</vt:lpwstr>
  </property>
  <property fmtid="{D5CDD505-2E9C-101B-9397-08002B2CF9AE}" pid="3" name="MediaServiceImageTags">
    <vt:lpwstr/>
  </property>
</Properties>
</file>