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8"/>
  </p:notesMasterIdLst>
  <p:sldIdLst>
    <p:sldId id="382" r:id="rId2"/>
    <p:sldId id="363" r:id="rId3"/>
    <p:sldId id="383" r:id="rId4"/>
    <p:sldId id="364" r:id="rId5"/>
    <p:sldId id="380" r:id="rId6"/>
    <p:sldId id="369" r:id="rId7"/>
    <p:sldId id="365" r:id="rId8"/>
    <p:sldId id="257" r:id="rId9"/>
    <p:sldId id="264" r:id="rId10"/>
    <p:sldId id="265" r:id="rId11"/>
    <p:sldId id="323" r:id="rId12"/>
    <p:sldId id="324" r:id="rId13"/>
    <p:sldId id="325" r:id="rId14"/>
    <p:sldId id="326" r:id="rId15"/>
    <p:sldId id="327" r:id="rId16"/>
    <p:sldId id="329" r:id="rId17"/>
    <p:sldId id="328" r:id="rId18"/>
    <p:sldId id="330" r:id="rId19"/>
    <p:sldId id="331" r:id="rId20"/>
    <p:sldId id="332" r:id="rId21"/>
    <p:sldId id="333" r:id="rId22"/>
    <p:sldId id="336" r:id="rId23"/>
    <p:sldId id="335" r:id="rId24"/>
    <p:sldId id="337" r:id="rId25"/>
    <p:sldId id="338" r:id="rId26"/>
    <p:sldId id="339" r:id="rId27"/>
    <p:sldId id="340" r:id="rId28"/>
    <p:sldId id="341" r:id="rId29"/>
    <p:sldId id="342" r:id="rId30"/>
    <p:sldId id="343" r:id="rId31"/>
    <p:sldId id="344" r:id="rId32"/>
    <p:sldId id="345" r:id="rId33"/>
    <p:sldId id="346" r:id="rId34"/>
    <p:sldId id="347" r:id="rId35"/>
    <p:sldId id="348" r:id="rId36"/>
    <p:sldId id="349" r:id="rId37"/>
    <p:sldId id="350" r:id="rId38"/>
    <p:sldId id="351" r:id="rId39"/>
    <p:sldId id="352" r:id="rId40"/>
    <p:sldId id="353" r:id="rId41"/>
    <p:sldId id="361" r:id="rId42"/>
    <p:sldId id="354" r:id="rId43"/>
    <p:sldId id="355" r:id="rId44"/>
    <p:sldId id="356" r:id="rId45"/>
    <p:sldId id="357" r:id="rId46"/>
    <p:sldId id="358" r:id="rId47"/>
    <p:sldId id="359" r:id="rId48"/>
    <p:sldId id="360" r:id="rId49"/>
    <p:sldId id="362" r:id="rId50"/>
    <p:sldId id="370" r:id="rId51"/>
    <p:sldId id="371" r:id="rId52"/>
    <p:sldId id="374" r:id="rId53"/>
    <p:sldId id="375" r:id="rId54"/>
    <p:sldId id="376" r:id="rId55"/>
    <p:sldId id="377" r:id="rId56"/>
    <p:sldId id="381" r:id="rId5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comrie" initials="neac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40" autoAdjust="0"/>
    <p:restoredTop sz="96866" autoAdjust="0"/>
  </p:normalViewPr>
  <p:slideViewPr>
    <p:cSldViewPr snapToGrid="0">
      <p:cViewPr varScale="1">
        <p:scale>
          <a:sx n="125" d="100"/>
          <a:sy n="125" d="100"/>
        </p:scale>
        <p:origin x="46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8" d="100"/>
          <a:sy n="98" d="100"/>
        </p:scale>
        <p:origin x="351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0EFA1-ED45-44F1-9179-8A82F8275589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D22E90-A360-45C8-95D4-5DD08F45E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48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your agency name and branding</a:t>
            </a:r>
            <a:r>
              <a:rPr lang="en-US" baseline="0" dirty="0" smtClean="0"/>
              <a:t> here.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22E90-A360-45C8-95D4-5DD08F45E2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9907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22E90-A360-45C8-95D4-5DD08F45E2E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3628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22E90-A360-45C8-95D4-5DD08F45E2E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5976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22E90-A360-45C8-95D4-5DD08F45E2E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6452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22E90-A360-45C8-95D4-5DD08F45E2E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5931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22E90-A360-45C8-95D4-5DD08F45E2E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5464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22E90-A360-45C8-95D4-5DD08F45E2E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0642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22E90-A360-45C8-95D4-5DD08F45E2E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380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22E90-A360-45C8-95D4-5DD08F45E2E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802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22E90-A360-45C8-95D4-5DD08F45E2E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6608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22E90-A360-45C8-95D4-5DD08F45E2E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302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22E90-A360-45C8-95D4-5DD08F45E2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033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22E90-A360-45C8-95D4-5DD08F45E2E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0878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22E90-A360-45C8-95D4-5DD08F45E2E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7604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22E90-A360-45C8-95D4-5DD08F45E2E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392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22E90-A360-45C8-95D4-5DD08F45E2E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0097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22E90-A360-45C8-95D4-5DD08F45E2E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814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22E90-A360-45C8-95D4-5DD08F45E2E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3552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22E90-A360-45C8-95D4-5DD08F45E2E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3117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22E90-A360-45C8-95D4-5DD08F45E2E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55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22E90-A360-45C8-95D4-5DD08F45E2E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739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22E90-A360-45C8-95D4-5DD08F45E2E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016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relevant state and/or</a:t>
            </a:r>
            <a:r>
              <a:rPr lang="en-US" baseline="0" dirty="0" smtClean="0"/>
              <a:t> local laws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22E90-A360-45C8-95D4-5DD08F45E2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79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22E90-A360-45C8-95D4-5DD08F45E2E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8281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22E90-A360-45C8-95D4-5DD08F45E2E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6552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22E90-A360-45C8-95D4-5DD08F45E2E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4549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22E90-A360-45C8-95D4-5DD08F45E2E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5748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22E90-A360-45C8-95D4-5DD08F45E2E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4739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22E90-A360-45C8-95D4-5DD08F45E2E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8332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22E90-A360-45C8-95D4-5DD08F45E2E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2507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22E90-A360-45C8-95D4-5DD08F45E2E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03620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22E90-A360-45C8-95D4-5DD08F45E2E4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41515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22E90-A360-45C8-95D4-5DD08F45E2E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070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22E90-A360-45C8-95D4-5DD08F45E2E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67502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22E90-A360-45C8-95D4-5DD08F45E2E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76062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</a:t>
            </a:r>
            <a:r>
              <a:rPr lang="en-US" baseline="0" dirty="0" smtClean="0"/>
              <a:t> you have Safe Harbor laws, discuss this.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22E90-A360-45C8-95D4-5DD08F45E2E4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55515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22E90-A360-45C8-95D4-5DD08F45E2E4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76602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Consider LGB</a:t>
            </a:r>
            <a:r>
              <a:rPr lang="en-US" baseline="0" dirty="0" smtClean="0"/>
              <a:t>TQI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22E90-A360-45C8-95D4-5DD08F45E2E4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7835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</a:t>
            </a:r>
            <a:r>
              <a:rPr lang="en-US" baseline="0" dirty="0" smtClean="0"/>
              <a:t> local point of contact information for officers.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22E90-A360-45C8-95D4-5DD08F45E2E4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841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22E90-A360-45C8-95D4-5DD08F45E2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450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22E90-A360-45C8-95D4-5DD08F45E2E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462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22E90-A360-45C8-95D4-5DD08F45E2E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589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22E90-A360-45C8-95D4-5DD08F45E2E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5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22E90-A360-45C8-95D4-5DD08F45E2E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903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3/30/2015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3/30/2015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3/30/2015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3/30/2015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3/30/2015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3/30/2015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3/30/2015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3/30/2015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3/30/2015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3/30/2015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3/30/2015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3/30/2015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311097" y="357295"/>
            <a:ext cx="11464134" cy="1589492"/>
          </a:xfrm>
          <a:prstGeom prst="rect">
            <a:avLst/>
          </a:prstGeom>
        </p:spPr>
        <p:txBody>
          <a:bodyPr anchor="t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hangingPunct="0"/>
            <a:r>
              <a:rPr lang="en-US" sz="5400" b="1" dirty="0" smtClean="0"/>
              <a:t>Child Sex Trafficking: A Training Series for Frontline Officers </a:t>
            </a:r>
            <a:endParaRPr lang="en-US" sz="5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171062" y="1946787"/>
            <a:ext cx="21736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Insert Agency Logo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:\IACP Logos\Press Ready HI RES\IACP color hi-res (vector image) USE-alph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8521" y="5176684"/>
            <a:ext cx="1025776" cy="940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american.edu/spa/djls/occupy/images/spa_cops_logo_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260" y="5294669"/>
            <a:ext cx="2813437" cy="664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FBI Logo round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021" y="5294669"/>
            <a:ext cx="1129992" cy="9556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947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50341" y="298606"/>
            <a:ext cx="10058400" cy="660400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DV: Discussion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50341" y="959006"/>
            <a:ext cx="10058400" cy="6032810"/>
          </a:xfrm>
        </p:spPr>
        <p:txBody>
          <a:bodyPr>
            <a:noAutofit/>
          </a:bodyPr>
          <a:lstStyle/>
          <a:p>
            <a:pPr hangingPunct="0"/>
            <a:r>
              <a:rPr lang="en-US" sz="2800" b="1" dirty="0"/>
              <a:t> </a:t>
            </a:r>
            <a:endParaRPr lang="en-US" sz="2800" b="1" dirty="0" smtClean="0"/>
          </a:p>
          <a:p>
            <a:pPr marL="0" indent="0" algn="ctr" hangingPunct="0">
              <a:buNone/>
            </a:pPr>
            <a:r>
              <a:rPr lang="en-US" sz="4000" dirty="0" smtClean="0"/>
              <a:t>What behaviors did the adult victim and trafficker display that are signs of sex trafficking?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2016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50341" y="298606"/>
            <a:ext cx="10058400" cy="660400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DV: Discussion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50341" y="959006"/>
            <a:ext cx="10058400" cy="6032810"/>
          </a:xfrm>
        </p:spPr>
        <p:txBody>
          <a:bodyPr>
            <a:noAutofit/>
          </a:bodyPr>
          <a:lstStyle/>
          <a:p>
            <a:pPr hangingPunct="0"/>
            <a:r>
              <a:rPr lang="en-US" sz="2800" b="1" dirty="0"/>
              <a:t> </a:t>
            </a:r>
            <a:endParaRPr lang="en-US" sz="2800" b="1" dirty="0" smtClean="0"/>
          </a:p>
          <a:p>
            <a:pPr marL="0" lvl="0" indent="0" algn="ctr" hangingPunct="0">
              <a:buNone/>
            </a:pPr>
            <a:r>
              <a:rPr lang="en-US" sz="4000" dirty="0"/>
              <a:t>What did you notice about the adult victim’s behavior when interacting with the officer when the trafficker was present?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8406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50341" y="298606"/>
            <a:ext cx="10058400" cy="660400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DV: Discussion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50341" y="959006"/>
            <a:ext cx="10058400" cy="6032810"/>
          </a:xfrm>
        </p:spPr>
        <p:txBody>
          <a:bodyPr>
            <a:noAutofit/>
          </a:bodyPr>
          <a:lstStyle/>
          <a:p>
            <a:pPr hangingPunct="0"/>
            <a:r>
              <a:rPr lang="en-US" sz="2800" b="1" dirty="0"/>
              <a:t> </a:t>
            </a:r>
            <a:endParaRPr lang="en-US" sz="2800" b="1" dirty="0" smtClean="0"/>
          </a:p>
          <a:p>
            <a:pPr marL="0" lvl="0" indent="0" algn="ctr" hangingPunct="0">
              <a:buNone/>
            </a:pPr>
            <a:r>
              <a:rPr lang="en-US" sz="4000" dirty="0"/>
              <a:t>What did you notice about the adult victim’s behavior when interacting with the officer </a:t>
            </a:r>
            <a:r>
              <a:rPr lang="en-US" sz="4000" dirty="0" smtClean="0"/>
              <a:t>once she was separated from the trafficker?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7248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50341" y="298606"/>
            <a:ext cx="10058400" cy="660400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DV: Discussion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50341" y="959006"/>
            <a:ext cx="10058400" cy="6032810"/>
          </a:xfrm>
        </p:spPr>
        <p:txBody>
          <a:bodyPr>
            <a:noAutofit/>
          </a:bodyPr>
          <a:lstStyle/>
          <a:p>
            <a:pPr hangingPunct="0"/>
            <a:r>
              <a:rPr lang="en-US" sz="2800" b="1" dirty="0"/>
              <a:t> </a:t>
            </a:r>
            <a:endParaRPr lang="en-US" sz="2800" b="1" dirty="0" smtClean="0"/>
          </a:p>
          <a:p>
            <a:pPr marL="0" lvl="0" indent="0" algn="ctr" hangingPunct="0">
              <a:buNone/>
            </a:pPr>
            <a:r>
              <a:rPr lang="en-US" sz="4000" dirty="0" smtClean="0"/>
              <a:t>While the officer was questioning the adult victim outside, what did you notice about the officer’s language and demeanor?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0816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50341" y="298606"/>
            <a:ext cx="10058400" cy="660400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DV: Discussion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50341" y="959006"/>
            <a:ext cx="10058400" cy="6032810"/>
          </a:xfrm>
        </p:spPr>
        <p:txBody>
          <a:bodyPr>
            <a:noAutofit/>
          </a:bodyPr>
          <a:lstStyle/>
          <a:p>
            <a:pPr hangingPunct="0"/>
            <a:r>
              <a:rPr lang="en-US" sz="2800" b="1" dirty="0"/>
              <a:t> </a:t>
            </a:r>
            <a:endParaRPr lang="en-US" sz="2800" b="1" dirty="0" smtClean="0"/>
          </a:p>
          <a:p>
            <a:pPr marL="0" lvl="0" indent="0" algn="ctr" hangingPunct="0">
              <a:buNone/>
            </a:pPr>
            <a:r>
              <a:rPr lang="en-US" sz="4000" dirty="0" smtClean="0"/>
              <a:t>What does the adult victim say that indicates sex trafficking?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0922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50341" y="298606"/>
            <a:ext cx="10058400" cy="660400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DV: Discussion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50341" y="959006"/>
            <a:ext cx="10058400" cy="6032810"/>
          </a:xfrm>
        </p:spPr>
        <p:txBody>
          <a:bodyPr>
            <a:noAutofit/>
          </a:bodyPr>
          <a:lstStyle/>
          <a:p>
            <a:pPr hangingPunct="0"/>
            <a:r>
              <a:rPr lang="en-US" sz="2800" b="1" dirty="0"/>
              <a:t> </a:t>
            </a:r>
            <a:endParaRPr lang="en-US" sz="2800" b="1" dirty="0" smtClean="0"/>
          </a:p>
          <a:p>
            <a:pPr marL="0" lvl="0" indent="0" algn="ctr" hangingPunct="0">
              <a:buNone/>
            </a:pPr>
            <a:r>
              <a:rPr lang="en-US" sz="4000" dirty="0" smtClean="0"/>
              <a:t>When you’ve identified a victim of possible sex trafficking, what would you do? (ex. Who would you call? What resources might you bring in?)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669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827315" y="1331913"/>
            <a:ext cx="10058400" cy="4022725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4048" lvl="2" indent="0" algn="ctr" hangingPunct="0">
              <a:buFont typeface="Calibri" pitchFamily="34" charset="0"/>
              <a:buNone/>
            </a:pPr>
            <a:r>
              <a:rPr lang="en-US" sz="6600" dirty="0" smtClean="0"/>
              <a:t>Traffic Stop Scenario</a:t>
            </a:r>
            <a:endParaRPr lang="en-US" sz="8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48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50341" y="298606"/>
            <a:ext cx="10058400" cy="6604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Traffic Stop: </a:t>
            </a:r>
            <a:r>
              <a:rPr lang="en-US" b="1" dirty="0"/>
              <a:t>Discussion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50341" y="959006"/>
            <a:ext cx="10058400" cy="6032810"/>
          </a:xfrm>
        </p:spPr>
        <p:txBody>
          <a:bodyPr>
            <a:noAutofit/>
          </a:bodyPr>
          <a:lstStyle/>
          <a:p>
            <a:pPr hangingPunct="0"/>
            <a:r>
              <a:rPr lang="en-US" sz="2800" b="1" dirty="0"/>
              <a:t> </a:t>
            </a:r>
            <a:endParaRPr lang="en-US" sz="2800" b="1" dirty="0" smtClean="0"/>
          </a:p>
          <a:p>
            <a:pPr marL="0" lvl="0" indent="0" algn="ctr" hangingPunct="0">
              <a:buNone/>
            </a:pPr>
            <a:r>
              <a:rPr lang="en-US" sz="4000" dirty="0" smtClean="0"/>
              <a:t>What indicators were signs of child sex trafficking?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1507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50341" y="298606"/>
            <a:ext cx="10058400" cy="6604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Traffic Stop: </a:t>
            </a:r>
            <a:r>
              <a:rPr lang="en-US" b="1" dirty="0"/>
              <a:t>Discussion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50341" y="959006"/>
            <a:ext cx="10058400" cy="6032810"/>
          </a:xfrm>
        </p:spPr>
        <p:txBody>
          <a:bodyPr>
            <a:noAutofit/>
          </a:bodyPr>
          <a:lstStyle/>
          <a:p>
            <a:pPr hangingPunct="0"/>
            <a:r>
              <a:rPr lang="en-US" sz="2800" b="1" dirty="0"/>
              <a:t> </a:t>
            </a:r>
            <a:endParaRPr lang="en-US" sz="2800" b="1" dirty="0" smtClean="0"/>
          </a:p>
          <a:p>
            <a:pPr marL="0" lvl="0" indent="0" algn="ctr" hangingPunct="0">
              <a:buNone/>
            </a:pPr>
            <a:r>
              <a:rPr lang="en-US" sz="4000" dirty="0" smtClean="0"/>
              <a:t>Why is it important that the officers separate everyone?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2715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50341" y="298606"/>
            <a:ext cx="10058400" cy="6604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Traffic Stop: </a:t>
            </a:r>
            <a:r>
              <a:rPr lang="en-US" b="1" dirty="0"/>
              <a:t>Discussion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50341" y="959006"/>
            <a:ext cx="10058400" cy="6032810"/>
          </a:xfrm>
        </p:spPr>
        <p:txBody>
          <a:bodyPr>
            <a:noAutofit/>
          </a:bodyPr>
          <a:lstStyle/>
          <a:p>
            <a:pPr hangingPunct="0"/>
            <a:r>
              <a:rPr lang="en-US" sz="2800" b="1" dirty="0"/>
              <a:t> </a:t>
            </a:r>
            <a:endParaRPr lang="en-US" sz="2800" b="1" dirty="0" smtClean="0"/>
          </a:p>
          <a:p>
            <a:pPr marL="0" lvl="0" indent="0" algn="ctr" hangingPunct="0">
              <a:buNone/>
            </a:pPr>
            <a:r>
              <a:rPr lang="en-US" sz="4000" dirty="0" smtClean="0"/>
              <a:t>What are examples of “grooming” behaviors that were used in this scenario?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3667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45911"/>
          </a:xfrm>
        </p:spPr>
        <p:txBody>
          <a:bodyPr/>
          <a:lstStyle/>
          <a:p>
            <a:pPr algn="ctr"/>
            <a:r>
              <a:rPr lang="en-US" dirty="0" smtClean="0"/>
              <a:t>Defining Sex Trafficking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97280" y="1985484"/>
            <a:ext cx="10058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What is sex trafficking? </a:t>
            </a:r>
          </a:p>
          <a:p>
            <a:endParaRPr lang="en-US" sz="3600" dirty="0" smtClean="0"/>
          </a:p>
          <a:p>
            <a:r>
              <a:rPr lang="en-US" sz="3600" dirty="0" smtClean="0"/>
              <a:t>How is it different from prostitution?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14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50341" y="298606"/>
            <a:ext cx="10058400" cy="6604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Traffic Stop: </a:t>
            </a:r>
            <a:r>
              <a:rPr lang="en-US" b="1" dirty="0"/>
              <a:t>Discussion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50341" y="959006"/>
            <a:ext cx="10058400" cy="6032810"/>
          </a:xfrm>
        </p:spPr>
        <p:txBody>
          <a:bodyPr>
            <a:noAutofit/>
          </a:bodyPr>
          <a:lstStyle/>
          <a:p>
            <a:pPr hangingPunct="0"/>
            <a:r>
              <a:rPr lang="en-US" sz="2800" b="1" dirty="0"/>
              <a:t> </a:t>
            </a:r>
            <a:endParaRPr lang="en-US" sz="2800" b="1" dirty="0" smtClean="0"/>
          </a:p>
          <a:p>
            <a:pPr marL="0" lvl="0" indent="0" algn="ctr" hangingPunct="0">
              <a:buNone/>
            </a:pPr>
            <a:r>
              <a:rPr lang="en-US" sz="4000" dirty="0" smtClean="0"/>
              <a:t>Do you think the trooper should have instructed his fellow officers in front of the child?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3335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50341" y="298606"/>
            <a:ext cx="10058400" cy="6604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Traffic Stop: </a:t>
            </a:r>
            <a:r>
              <a:rPr lang="en-US" b="1" dirty="0"/>
              <a:t>Discussion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50341" y="959006"/>
            <a:ext cx="10058400" cy="6032810"/>
          </a:xfrm>
        </p:spPr>
        <p:txBody>
          <a:bodyPr>
            <a:noAutofit/>
          </a:bodyPr>
          <a:lstStyle/>
          <a:p>
            <a:pPr hangingPunct="0"/>
            <a:r>
              <a:rPr lang="en-US" sz="2800" b="1" dirty="0"/>
              <a:t> </a:t>
            </a:r>
            <a:endParaRPr lang="en-US" sz="2800" b="1" dirty="0" smtClean="0"/>
          </a:p>
          <a:p>
            <a:pPr marL="0" lvl="0" indent="0" algn="ctr" hangingPunct="0">
              <a:buNone/>
            </a:pPr>
            <a:r>
              <a:rPr lang="en-US" sz="4000" dirty="0" smtClean="0"/>
              <a:t>When you’ve identified a victim of possible sex trafficking, what would you do? (ex. Who would you call? What resources might you bring in?)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2659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827315" y="1331913"/>
            <a:ext cx="10058400" cy="4022725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4048" lvl="2" indent="0" algn="ctr" hangingPunct="0">
              <a:buFont typeface="Calibri" pitchFamily="34" charset="0"/>
              <a:buNone/>
            </a:pPr>
            <a:r>
              <a:rPr lang="en-US" sz="6600" dirty="0" smtClean="0"/>
              <a:t>School Scenario</a:t>
            </a:r>
            <a:endParaRPr lang="en-US" sz="8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16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50341" y="298606"/>
            <a:ext cx="10058400" cy="6604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School: </a:t>
            </a:r>
            <a:r>
              <a:rPr lang="en-US" b="1" dirty="0"/>
              <a:t>Discussion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50341" y="959006"/>
            <a:ext cx="10058400" cy="6032810"/>
          </a:xfrm>
        </p:spPr>
        <p:txBody>
          <a:bodyPr>
            <a:noAutofit/>
          </a:bodyPr>
          <a:lstStyle/>
          <a:p>
            <a:pPr hangingPunct="0"/>
            <a:r>
              <a:rPr lang="en-US" sz="2800" b="1" dirty="0"/>
              <a:t> </a:t>
            </a:r>
            <a:endParaRPr lang="en-US" sz="2800" b="1" dirty="0" smtClean="0"/>
          </a:p>
          <a:p>
            <a:pPr marL="0" lvl="0" indent="0" algn="ctr" hangingPunct="0">
              <a:buNone/>
            </a:pPr>
            <a:r>
              <a:rPr lang="en-US" sz="4000" dirty="0" smtClean="0"/>
              <a:t>What indicators of sex trafficking did the officer find after looking in the girl’s purse?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1567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50341" y="298606"/>
            <a:ext cx="10058400" cy="6604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School: </a:t>
            </a:r>
            <a:r>
              <a:rPr lang="en-US" b="1" dirty="0"/>
              <a:t>Discussion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50341" y="959006"/>
            <a:ext cx="10058400" cy="6032810"/>
          </a:xfrm>
        </p:spPr>
        <p:txBody>
          <a:bodyPr>
            <a:noAutofit/>
          </a:bodyPr>
          <a:lstStyle/>
          <a:p>
            <a:pPr hangingPunct="0"/>
            <a:r>
              <a:rPr lang="en-US" sz="2800" b="1" dirty="0"/>
              <a:t> </a:t>
            </a:r>
            <a:endParaRPr lang="en-US" sz="2800" b="1" dirty="0" smtClean="0"/>
          </a:p>
          <a:p>
            <a:pPr marL="0" lvl="0" indent="0" algn="ctr" hangingPunct="0">
              <a:buNone/>
            </a:pPr>
            <a:r>
              <a:rPr lang="en-US" sz="4000" dirty="0" smtClean="0"/>
              <a:t>What red flags did you notice after the officer talked to everyone that this situation could be sex trafficking?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5670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50341" y="298606"/>
            <a:ext cx="10058400" cy="6604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School: </a:t>
            </a:r>
            <a:r>
              <a:rPr lang="en-US" b="1" dirty="0"/>
              <a:t>Discussion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50341" y="959006"/>
            <a:ext cx="10058400" cy="6032810"/>
          </a:xfrm>
        </p:spPr>
        <p:txBody>
          <a:bodyPr>
            <a:noAutofit/>
          </a:bodyPr>
          <a:lstStyle/>
          <a:p>
            <a:pPr hangingPunct="0"/>
            <a:r>
              <a:rPr lang="en-US" sz="2800" b="1" dirty="0"/>
              <a:t> </a:t>
            </a:r>
            <a:endParaRPr lang="en-US" sz="2800" b="1" dirty="0" smtClean="0"/>
          </a:p>
          <a:p>
            <a:pPr marL="0" lvl="0" indent="0" algn="ctr" hangingPunct="0">
              <a:buNone/>
            </a:pPr>
            <a:r>
              <a:rPr lang="en-US" sz="4000" dirty="0" smtClean="0"/>
              <a:t>The officer makes the important effort to gather information about the child before speaking to her. He speaks with a counselor, coach, and the child’s friend. While he speaks with the child’s friend in the school library, why might this not have been the best option?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6073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50341" y="298606"/>
            <a:ext cx="10058400" cy="6604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School: </a:t>
            </a:r>
            <a:r>
              <a:rPr lang="en-US" b="1" dirty="0"/>
              <a:t>Discussion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50341" y="959006"/>
            <a:ext cx="10058400" cy="6032810"/>
          </a:xfrm>
        </p:spPr>
        <p:txBody>
          <a:bodyPr>
            <a:noAutofit/>
          </a:bodyPr>
          <a:lstStyle/>
          <a:p>
            <a:pPr hangingPunct="0"/>
            <a:r>
              <a:rPr lang="en-US" sz="2800" b="1" dirty="0"/>
              <a:t> </a:t>
            </a:r>
            <a:endParaRPr lang="en-US" sz="2800" b="1" dirty="0" smtClean="0"/>
          </a:p>
          <a:p>
            <a:pPr marL="0" lvl="0" indent="0" algn="ctr" hangingPunct="0">
              <a:buNone/>
            </a:pPr>
            <a:r>
              <a:rPr lang="en-US" sz="4000" dirty="0" smtClean="0"/>
              <a:t>At the end, the officer sits down and speaks with the child victim, what does the officer do well?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4271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50341" y="298606"/>
            <a:ext cx="10058400" cy="6604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School: </a:t>
            </a:r>
            <a:r>
              <a:rPr lang="en-US" b="1" dirty="0"/>
              <a:t>Discussion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50341" y="959006"/>
            <a:ext cx="10058400" cy="6032810"/>
          </a:xfrm>
        </p:spPr>
        <p:txBody>
          <a:bodyPr>
            <a:noAutofit/>
          </a:bodyPr>
          <a:lstStyle/>
          <a:p>
            <a:pPr hangingPunct="0"/>
            <a:r>
              <a:rPr lang="en-US" sz="2800" b="1" dirty="0"/>
              <a:t> </a:t>
            </a:r>
            <a:endParaRPr lang="en-US" sz="2800" b="1" dirty="0" smtClean="0"/>
          </a:p>
          <a:p>
            <a:pPr marL="0" lvl="0" indent="0" algn="ctr" hangingPunct="0">
              <a:buNone/>
            </a:pPr>
            <a:r>
              <a:rPr lang="en-US" sz="4000" dirty="0" smtClean="0"/>
              <a:t>When you’ve identified a victim of possible sex trafficking, what would you do? (ex. Who would you call? What resources might you bring in?)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6780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827315" y="1331913"/>
            <a:ext cx="10058400" cy="4022725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4048" lvl="2" indent="0" algn="ctr" hangingPunct="0">
              <a:buFont typeface="Calibri" pitchFamily="34" charset="0"/>
              <a:buNone/>
            </a:pPr>
            <a:r>
              <a:rPr lang="en-US" sz="6600" dirty="0" smtClean="0"/>
              <a:t>Street Patrol Scenario</a:t>
            </a:r>
            <a:endParaRPr lang="en-US" sz="8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44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050341" y="298606"/>
            <a:ext cx="10058400" cy="660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Street Patrol: Discussion Question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50341" y="959006"/>
            <a:ext cx="10058400" cy="603281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/>
            <a:r>
              <a:rPr lang="en-US" sz="2800" b="1" dirty="0" smtClean="0"/>
              <a:t> </a:t>
            </a:r>
          </a:p>
          <a:p>
            <a:pPr marL="0" indent="0" algn="ctr" hangingPunct="0">
              <a:buFont typeface="Calibri" panose="020F0502020204030204" pitchFamily="34" charset="0"/>
              <a:buNone/>
            </a:pPr>
            <a:r>
              <a:rPr lang="en-US" sz="4000" dirty="0" smtClean="0"/>
              <a:t>What difference in perspectives did you notice between the two officers?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7128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66738" y="335152"/>
            <a:ext cx="10058400" cy="806450"/>
          </a:xfrm>
        </p:spPr>
        <p:txBody>
          <a:bodyPr/>
          <a:lstStyle/>
          <a:p>
            <a:pPr algn="ctr"/>
            <a:r>
              <a:rPr lang="en-US" b="1" dirty="0" smtClean="0"/>
              <a:t>Sex Trafficking Laws </a:t>
            </a:r>
            <a:endParaRPr lang="en-US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711075"/>
              </p:ext>
            </p:extLst>
          </p:nvPr>
        </p:nvGraphicFramePr>
        <p:xfrm>
          <a:off x="752280" y="1262019"/>
          <a:ext cx="10881852" cy="4895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7902"/>
                <a:gridCol w="4933950"/>
              </a:tblGrid>
              <a:tr h="4895095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3600" dirty="0" smtClean="0">
                          <a:solidFill>
                            <a:sysClr val="windowText" lastClr="000000"/>
                          </a:solidFill>
                        </a:rPr>
                        <a:t>Federal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000" dirty="0" smtClean="0">
                          <a:solidFill>
                            <a:sysClr val="windowText" lastClr="000000"/>
                          </a:solidFill>
                        </a:rPr>
                        <a:t>The Trafficking</a:t>
                      </a:r>
                      <a:r>
                        <a:rPr lang="en-US" sz="2000" baseline="0" dirty="0" smtClean="0">
                          <a:solidFill>
                            <a:sysClr val="windowText" lastClr="000000"/>
                          </a:solidFill>
                        </a:rPr>
                        <a:t> Victims Protection Act of 2000 (TVPA) defines “severe forms of human trafficking” as: The recruitment, harboring, transportation, provision, or obtaining of a person for: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solidFill>
                            <a:sysClr val="windowText" lastClr="000000"/>
                          </a:solidFill>
                        </a:rPr>
                        <a:t>Sex trafficking in which a commercial sex act is induced by force, fraud,</a:t>
                      </a:r>
                      <a:r>
                        <a:rPr lang="en-US" sz="2000" baseline="0" dirty="0" smtClean="0">
                          <a:solidFill>
                            <a:sysClr val="windowText" lastClr="000000"/>
                          </a:solidFill>
                        </a:rPr>
                        <a:t> or coercion, or in which the person induced to perform such act has not attained 18 years of age; 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 smtClean="0">
                          <a:solidFill>
                            <a:sysClr val="windowText" lastClr="000000"/>
                          </a:solidFill>
                        </a:rPr>
                        <a:t>Labor or services, through the use of force, fraud, or coercion for the purpose or subjection to involuntary servitude, peonage, debt bondage, or slavery.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3600" dirty="0" smtClean="0">
                          <a:solidFill>
                            <a:sysClr val="windowText" lastClr="000000"/>
                          </a:solidFill>
                        </a:rPr>
                        <a:t>State</a:t>
                      </a:r>
                      <a:r>
                        <a:rPr lang="en-US" sz="360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176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050341" y="298606"/>
            <a:ext cx="10058400" cy="660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Street Patrol: Discussion Question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50341" y="959006"/>
            <a:ext cx="10058400" cy="603281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/>
            <a:r>
              <a:rPr lang="en-US" sz="2800" b="1" dirty="0" smtClean="0"/>
              <a:t> </a:t>
            </a:r>
          </a:p>
          <a:p>
            <a:pPr marL="0" indent="0" algn="ctr" hangingPunct="0">
              <a:buFont typeface="Calibri" panose="020F0502020204030204" pitchFamily="34" charset="0"/>
              <a:buNone/>
            </a:pPr>
            <a:r>
              <a:rPr lang="en-US" sz="4000" dirty="0" smtClean="0"/>
              <a:t>How did the victim respond to the officers’ question before and after the trafficker drove away?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4375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050341" y="298606"/>
            <a:ext cx="10058400" cy="660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Street Patrol: Discussion Question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50341" y="959006"/>
            <a:ext cx="10058400" cy="603281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/>
            <a:r>
              <a:rPr lang="en-US" sz="2800" b="1" dirty="0" smtClean="0"/>
              <a:t> </a:t>
            </a:r>
          </a:p>
          <a:p>
            <a:pPr marL="0" indent="0" algn="ctr" hangingPunct="0">
              <a:buFont typeface="Calibri" panose="020F0502020204030204" pitchFamily="34" charset="0"/>
              <a:buNone/>
            </a:pPr>
            <a:r>
              <a:rPr lang="en-US" sz="4000" dirty="0" smtClean="0"/>
              <a:t>What are common misconceptions about victims of sex trafficking and the crime itself?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8322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050341" y="298606"/>
            <a:ext cx="10058400" cy="660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Street Patrol: Discussion Question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50341" y="959006"/>
            <a:ext cx="10058400" cy="603281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/>
            <a:r>
              <a:rPr lang="en-US" sz="2800" b="1" dirty="0" smtClean="0"/>
              <a:t> </a:t>
            </a:r>
          </a:p>
          <a:p>
            <a:pPr marL="0" indent="0" algn="ctr" hangingPunct="0">
              <a:buFont typeface="Calibri" panose="020F0502020204030204" pitchFamily="34" charset="0"/>
              <a:buNone/>
            </a:pPr>
            <a:r>
              <a:rPr lang="en-US" sz="4000" dirty="0" smtClean="0"/>
              <a:t>Why might a victim of sex trafficking not call for help even when they have a cell phone?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9629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050341" y="298606"/>
            <a:ext cx="10058400" cy="660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Street Patrol: Discussion Question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50341" y="959006"/>
            <a:ext cx="10058400" cy="603281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/>
            <a:r>
              <a:rPr lang="en-US" sz="2800" b="1" dirty="0" smtClean="0"/>
              <a:t> </a:t>
            </a:r>
          </a:p>
          <a:p>
            <a:pPr marL="0" indent="0" algn="ctr" hangingPunct="0">
              <a:buFont typeface="Calibri" panose="020F0502020204030204" pitchFamily="34" charset="0"/>
              <a:buNone/>
            </a:pPr>
            <a:r>
              <a:rPr lang="en-US" sz="4000" dirty="0" smtClean="0"/>
              <a:t>What indicators could be a sign of child sex trafficking?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308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050341" y="298606"/>
            <a:ext cx="10058400" cy="660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Street Patrol: Discussion Question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50341" y="959006"/>
            <a:ext cx="10058400" cy="603281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/>
            <a:r>
              <a:rPr lang="en-US" sz="2800" b="1" dirty="0" smtClean="0"/>
              <a:t> </a:t>
            </a:r>
          </a:p>
          <a:p>
            <a:pPr marL="0" lvl="0" indent="0" algn="ctr" hangingPunct="0">
              <a:buNone/>
            </a:pPr>
            <a:r>
              <a:rPr lang="en-US" sz="4000" dirty="0"/>
              <a:t>When you’ve identified a victim of possible sex trafficking, what would you do? (ex. Who would you call? </a:t>
            </a:r>
            <a:r>
              <a:rPr lang="en-US" sz="4000"/>
              <a:t>What resources might you bring in?)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218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827315" y="1331913"/>
            <a:ext cx="10058400" cy="4022725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4048" lvl="2" indent="0" algn="ctr" hangingPunct="0">
              <a:buFont typeface="Calibri" pitchFamily="34" charset="0"/>
              <a:buNone/>
            </a:pPr>
            <a:r>
              <a:rPr lang="en-US" sz="6600" dirty="0" smtClean="0"/>
              <a:t>Hospital Scenario</a:t>
            </a:r>
            <a:endParaRPr lang="en-US" sz="8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66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050341" y="298606"/>
            <a:ext cx="10058400" cy="660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Hospital: Discussion Question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50341" y="959006"/>
            <a:ext cx="10058400" cy="603281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/>
            <a:r>
              <a:rPr lang="en-US" sz="2800" b="1" dirty="0" smtClean="0"/>
              <a:t> </a:t>
            </a:r>
          </a:p>
          <a:p>
            <a:pPr marL="0" lvl="0" indent="0" algn="ctr" hangingPunct="0">
              <a:buNone/>
            </a:pPr>
            <a:r>
              <a:rPr lang="en-US" sz="4000" dirty="0" smtClean="0"/>
              <a:t>What indicators of sex trafficking are present?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381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050341" y="298606"/>
            <a:ext cx="10058400" cy="660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Hospital: Discussion Question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50341" y="959006"/>
            <a:ext cx="10058400" cy="603281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/>
            <a:r>
              <a:rPr lang="en-US" sz="2800" b="1" dirty="0" smtClean="0"/>
              <a:t> </a:t>
            </a:r>
          </a:p>
          <a:p>
            <a:pPr marL="0" lvl="0" indent="0" algn="ctr" hangingPunct="0">
              <a:buNone/>
            </a:pPr>
            <a:r>
              <a:rPr lang="en-US" sz="4000" dirty="0" smtClean="0"/>
              <a:t>What street terms and phrases did you notice the child use when speaking to the officer?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5178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050341" y="298606"/>
            <a:ext cx="10058400" cy="660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Hospital: Discussion Question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50341" y="959006"/>
            <a:ext cx="10058400" cy="603281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/>
            <a:r>
              <a:rPr lang="en-US" sz="2800" b="1" dirty="0" smtClean="0"/>
              <a:t> </a:t>
            </a:r>
          </a:p>
          <a:p>
            <a:pPr marL="0" lvl="0" indent="0" algn="ctr" hangingPunct="0">
              <a:buNone/>
            </a:pPr>
            <a:r>
              <a:rPr lang="en-US" sz="4000" dirty="0" smtClean="0"/>
              <a:t>The child victim is very open with the officers, why might Jamie not consider herself a victim of sex trafficking?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6711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050341" y="298606"/>
            <a:ext cx="10058400" cy="660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Hospital: Discussion Question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50341" y="959006"/>
            <a:ext cx="10058400" cy="603281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/>
            <a:r>
              <a:rPr lang="en-US" sz="2800" b="1" dirty="0" smtClean="0"/>
              <a:t> </a:t>
            </a:r>
          </a:p>
          <a:p>
            <a:pPr marL="0" lvl="0" indent="0" algn="ctr" hangingPunct="0">
              <a:buNone/>
            </a:pPr>
            <a:r>
              <a:rPr lang="en-US" sz="4000" dirty="0" smtClean="0"/>
              <a:t>What role does the older adult female play in the child’s victimization?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7725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274182"/>
          </a:xfrm>
        </p:spPr>
        <p:txBody>
          <a:bodyPr/>
          <a:lstStyle/>
          <a:p>
            <a:pPr algn="ctr"/>
            <a:r>
              <a:rPr lang="en-US" dirty="0" smtClean="0"/>
              <a:t>Top 10 Myths of Trafficking	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4628" y="2260286"/>
            <a:ext cx="53753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10. Only </a:t>
            </a:r>
            <a:r>
              <a:rPr lang="en-US" sz="2800" dirty="0" smtClean="0"/>
              <a:t>foreign </a:t>
            </a:r>
            <a:r>
              <a:rPr lang="en-US" sz="2800" dirty="0" smtClean="0"/>
              <a:t>nationals</a:t>
            </a:r>
          </a:p>
          <a:p>
            <a:r>
              <a:rPr lang="en-US" sz="2800" dirty="0" smtClean="0"/>
              <a:t>9.   Requires travel/transportation</a:t>
            </a:r>
            <a:endParaRPr lang="en-US" sz="2800" dirty="0" smtClean="0"/>
          </a:p>
          <a:p>
            <a:r>
              <a:rPr lang="en-US" sz="2800" dirty="0" smtClean="0"/>
              <a:t>8. 	 Traffickers </a:t>
            </a:r>
            <a:r>
              <a:rPr lang="en-US" sz="2800" dirty="0"/>
              <a:t>always use violence</a:t>
            </a:r>
          </a:p>
          <a:p>
            <a:pPr marL="514350" indent="-514350">
              <a:buAutoNum type="arabicPeriod" startAt="7"/>
            </a:pPr>
            <a:r>
              <a:rPr lang="en-US" sz="2800" dirty="0" smtClean="0"/>
              <a:t>Victims </a:t>
            </a:r>
            <a:r>
              <a:rPr lang="en-US" sz="2800" dirty="0" smtClean="0"/>
              <a:t>come from </a:t>
            </a:r>
            <a:r>
              <a:rPr lang="en-US" sz="2800" dirty="0" smtClean="0"/>
              <a:t>poverty</a:t>
            </a:r>
          </a:p>
          <a:p>
            <a:r>
              <a:rPr lang="en-US" sz="2800" dirty="0"/>
              <a:t>6.  </a:t>
            </a:r>
            <a:r>
              <a:rPr lang="en-US" sz="2800" dirty="0" smtClean="0"/>
              <a:t> Smuggling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126480" y="2260286"/>
            <a:ext cx="58805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5"/>
            </a:pPr>
            <a:r>
              <a:rPr lang="en-US" sz="2800" dirty="0" smtClean="0"/>
              <a:t>Illegal </a:t>
            </a:r>
            <a:r>
              <a:rPr lang="en-US" sz="2800" dirty="0"/>
              <a:t>underground </a:t>
            </a:r>
            <a:r>
              <a:rPr lang="en-US" sz="2800" dirty="0" smtClean="0"/>
              <a:t>industries</a:t>
            </a:r>
          </a:p>
          <a:p>
            <a:r>
              <a:rPr lang="en-US" sz="2800" dirty="0" smtClean="0"/>
              <a:t>4.   </a:t>
            </a:r>
            <a:r>
              <a:rPr lang="en-US" sz="2800" dirty="0" smtClean="0"/>
              <a:t>Doesn’t </a:t>
            </a:r>
            <a:r>
              <a:rPr lang="en-US" sz="2800" dirty="0" smtClean="0"/>
              <a:t>happen </a:t>
            </a:r>
            <a:r>
              <a:rPr lang="en-US" sz="2800" dirty="0"/>
              <a:t>in my jurisdiction</a:t>
            </a:r>
          </a:p>
          <a:p>
            <a:pPr marL="514350" indent="-514350">
              <a:buAutoNum type="arabicPeriod" startAt="3"/>
            </a:pPr>
            <a:r>
              <a:rPr lang="en-US" sz="2800" dirty="0" smtClean="0"/>
              <a:t>Only </a:t>
            </a:r>
            <a:r>
              <a:rPr lang="en-US" sz="2800" dirty="0"/>
              <a:t>happens in the </a:t>
            </a:r>
            <a:r>
              <a:rPr lang="en-US" sz="2800" dirty="0" smtClean="0"/>
              <a:t>movies</a:t>
            </a:r>
          </a:p>
          <a:p>
            <a:r>
              <a:rPr lang="en-US" sz="2800" dirty="0" smtClean="0"/>
              <a:t>2.   </a:t>
            </a:r>
            <a:r>
              <a:rPr lang="en-US" sz="2800" dirty="0" smtClean="0"/>
              <a:t>Victims </a:t>
            </a:r>
            <a:r>
              <a:rPr lang="en-US" sz="2800" dirty="0"/>
              <a:t>are </a:t>
            </a:r>
            <a:r>
              <a:rPr lang="en-US" sz="2800" dirty="0" smtClean="0"/>
              <a:t>criminal</a:t>
            </a:r>
          </a:p>
          <a:p>
            <a:r>
              <a:rPr lang="en-US" sz="2800" dirty="0" smtClean="0"/>
              <a:t>1.   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248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050341" y="298606"/>
            <a:ext cx="10058400" cy="660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Hospital: Discussion Question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50341" y="959006"/>
            <a:ext cx="10058400" cy="603281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/>
            <a:r>
              <a:rPr lang="en-US" sz="2800" b="1" dirty="0" smtClean="0"/>
              <a:t> </a:t>
            </a:r>
          </a:p>
          <a:p>
            <a:pPr marL="0" lvl="0" indent="0" algn="ctr" hangingPunct="0">
              <a:buNone/>
            </a:pPr>
            <a:r>
              <a:rPr lang="en-US" sz="4000" dirty="0" smtClean="0"/>
              <a:t>When you’ve identified a victim of possible sex trafficking, what would you do? (ex. Who would you call? What resources might you bring in?)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9082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827315" y="1331913"/>
            <a:ext cx="10058400" cy="4022725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4048" lvl="2" indent="0" algn="ctr" hangingPunct="0">
              <a:buFont typeface="Calibri" pitchFamily="34" charset="0"/>
              <a:buNone/>
            </a:pPr>
            <a:r>
              <a:rPr lang="en-US" sz="6600" dirty="0" smtClean="0"/>
              <a:t>Hotel Scenario</a:t>
            </a:r>
            <a:endParaRPr lang="en-US" sz="8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77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050341" y="298606"/>
            <a:ext cx="10058400" cy="660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Hotel: Discussion Question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50341" y="959006"/>
            <a:ext cx="10058400" cy="603281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/>
            <a:r>
              <a:rPr lang="en-US" sz="2800" b="1" dirty="0" smtClean="0"/>
              <a:t> </a:t>
            </a:r>
          </a:p>
          <a:p>
            <a:pPr marL="0" lvl="0" indent="0" algn="ctr" hangingPunct="0">
              <a:buNone/>
            </a:pPr>
            <a:r>
              <a:rPr lang="en-US" sz="4000" dirty="0" smtClean="0"/>
              <a:t>What indicators of sex trafficking were present before the officers even entered the room?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3478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050341" y="298606"/>
            <a:ext cx="10058400" cy="660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Hotel: Discussion Question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50341" y="959006"/>
            <a:ext cx="10058400" cy="603281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/>
            <a:r>
              <a:rPr lang="en-US" sz="2800" b="1" dirty="0" smtClean="0"/>
              <a:t> </a:t>
            </a:r>
          </a:p>
          <a:p>
            <a:pPr marL="0" lvl="0" indent="0" algn="ctr" hangingPunct="0">
              <a:buNone/>
            </a:pPr>
            <a:r>
              <a:rPr lang="en-US" sz="4000" dirty="0" smtClean="0"/>
              <a:t>What did you notice about the young girls’ behavior when the mother entered the room?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4582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050341" y="298606"/>
            <a:ext cx="10058400" cy="660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Hotel: Discussion Question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50341" y="959006"/>
            <a:ext cx="10058400" cy="603281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/>
            <a:r>
              <a:rPr lang="en-US" sz="2800" b="1" dirty="0" smtClean="0"/>
              <a:t> </a:t>
            </a:r>
          </a:p>
          <a:p>
            <a:pPr marL="0" lvl="0" indent="0" algn="ctr" hangingPunct="0">
              <a:buNone/>
            </a:pPr>
            <a:r>
              <a:rPr lang="en-US" sz="4000" dirty="0" smtClean="0"/>
              <a:t>What did you see in the hotel room that could be indicators of sex trafficking?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7971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050341" y="298606"/>
            <a:ext cx="10058400" cy="660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Hotel: Discussion Question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50341" y="959006"/>
            <a:ext cx="10058400" cy="603281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/>
            <a:r>
              <a:rPr lang="en-US" sz="2800" b="1" dirty="0" smtClean="0"/>
              <a:t> </a:t>
            </a:r>
          </a:p>
          <a:p>
            <a:pPr marL="0" lvl="0" indent="0" algn="ctr" hangingPunct="0">
              <a:buNone/>
            </a:pPr>
            <a:r>
              <a:rPr lang="en-US" sz="4000" dirty="0" smtClean="0"/>
              <a:t>What wording does the child victim use that indicates sex trafficking?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9096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050341" y="298606"/>
            <a:ext cx="10058400" cy="660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Hotel: Discussion Question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50341" y="959006"/>
            <a:ext cx="10058400" cy="603281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/>
            <a:r>
              <a:rPr lang="en-US" sz="2800" b="1" dirty="0" smtClean="0"/>
              <a:t> </a:t>
            </a:r>
          </a:p>
          <a:p>
            <a:pPr marL="0" lvl="0" indent="0" algn="ctr" hangingPunct="0">
              <a:buNone/>
            </a:pPr>
            <a:r>
              <a:rPr lang="en-US" sz="4000" dirty="0" smtClean="0"/>
              <a:t>What actions did the officer take after the child disclosed her exploitation that were very good and which action could have been done better?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7919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050341" y="298606"/>
            <a:ext cx="10058400" cy="660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Hotel: Discussion Question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50341" y="959006"/>
            <a:ext cx="10058400" cy="603281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/>
            <a:r>
              <a:rPr lang="en-US" sz="2800" b="1" dirty="0" smtClean="0"/>
              <a:t> </a:t>
            </a:r>
          </a:p>
          <a:p>
            <a:pPr marL="0" lvl="0" indent="0" algn="ctr" hangingPunct="0">
              <a:buNone/>
            </a:pPr>
            <a:r>
              <a:rPr lang="en-US" sz="4000" dirty="0" smtClean="0"/>
              <a:t>Even if one of the children had not disclosed the exploitation, could the officer have still called in an investigator with specialized knowledge of child sex trafficking?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8200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050341" y="298606"/>
            <a:ext cx="10058400" cy="660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Hotel: Discussion Question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50341" y="959006"/>
            <a:ext cx="10058400" cy="603281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/>
            <a:r>
              <a:rPr lang="en-US" sz="2800" b="1" dirty="0" smtClean="0"/>
              <a:t> </a:t>
            </a:r>
          </a:p>
          <a:p>
            <a:pPr marL="0" lvl="0" indent="0" algn="ctr" hangingPunct="0">
              <a:buNone/>
            </a:pPr>
            <a:r>
              <a:rPr lang="en-US" sz="4000" dirty="0" smtClean="0"/>
              <a:t>When you’ve identified a victim of possible sex trafficking, what would you do? (ex. Who would you call? What resources might you bring in?)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2772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050341" y="298606"/>
            <a:ext cx="10058400" cy="660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Your Agency Protocol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63677" y="959006"/>
            <a:ext cx="10781071" cy="485293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hangingPunct="0">
              <a:buNone/>
            </a:pPr>
            <a:r>
              <a:rPr lang="en-US" sz="3200" b="1" dirty="0" smtClean="0"/>
              <a:t>Sample Local Protocol:</a:t>
            </a:r>
          </a:p>
          <a:p>
            <a:pPr lvl="1" hangingPunct="0">
              <a:buFont typeface="Arial" panose="020B0604020202020204" pitchFamily="34" charset="0"/>
              <a:buChar char="•"/>
            </a:pPr>
            <a:r>
              <a:rPr lang="en-US" sz="2800" b="1" dirty="0" smtClean="0"/>
              <a:t>Contact Supervisor to request to contact the investigative unit responsible for Human Trafficking</a:t>
            </a:r>
          </a:p>
          <a:p>
            <a:pPr lvl="1" hangingPunct="0">
              <a:buFont typeface="Arial" panose="020B0604020202020204" pitchFamily="34" charset="0"/>
              <a:buChar char="•"/>
            </a:pPr>
            <a:r>
              <a:rPr lang="en-US" sz="2800" b="1" dirty="0" smtClean="0"/>
              <a:t>Supervisor contacts Watch Commander/Duty Officer and highlight the indicators of HT</a:t>
            </a:r>
          </a:p>
          <a:p>
            <a:pPr lvl="1" hangingPunct="0">
              <a:buFont typeface="Arial" panose="020B0604020202020204" pitchFamily="34" charset="0"/>
              <a:buChar char="•"/>
            </a:pPr>
            <a:r>
              <a:rPr lang="en-US" sz="2800" b="1" dirty="0" smtClean="0"/>
              <a:t>Commander contacts investigative unit responsible for Human Trafficking for a consult with investigator on next steps</a:t>
            </a:r>
          </a:p>
          <a:p>
            <a:pPr lvl="1" hangingPunct="0">
              <a:buFont typeface="Arial" panose="020B0604020202020204" pitchFamily="34" charset="0"/>
              <a:buChar char="•"/>
            </a:pPr>
            <a:r>
              <a:rPr lang="en-US" sz="2800" b="1" dirty="0" smtClean="0"/>
              <a:t>If no investigative response:</a:t>
            </a:r>
          </a:p>
          <a:p>
            <a:pPr lvl="3" hangingPunct="0">
              <a:buFont typeface="Arial" panose="020B0604020202020204" pitchFamily="34" charset="0"/>
              <a:buChar char="•"/>
            </a:pPr>
            <a:r>
              <a:rPr lang="en-US" sz="2800" b="1" dirty="0" smtClean="0"/>
              <a:t>Contact victim services, if appropriate</a:t>
            </a:r>
          </a:p>
          <a:p>
            <a:pPr lvl="3" hangingPunct="0">
              <a:buFont typeface="Arial" panose="020B0604020202020204" pitchFamily="34" charset="0"/>
              <a:buChar char="•"/>
            </a:pPr>
            <a:r>
              <a:rPr lang="en-US" sz="2800" b="1" dirty="0" smtClean="0"/>
              <a:t>Document and send report to investigative unit</a:t>
            </a:r>
          </a:p>
          <a:p>
            <a:pPr marL="566928" lvl="3" indent="0" hangingPunc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2617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#1 Myth: It’s a Choice	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97280" y="2153264"/>
            <a:ext cx="10058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Against their will</a:t>
            </a:r>
          </a:p>
          <a:p>
            <a:r>
              <a:rPr lang="en-US" sz="3600" dirty="0" smtClean="0"/>
              <a:t>Doesn’t</a:t>
            </a:r>
            <a:r>
              <a:rPr lang="en-US" sz="3600" dirty="0"/>
              <a:t>’ have a </a:t>
            </a:r>
            <a:r>
              <a:rPr lang="en-US" sz="3600" dirty="0" smtClean="0"/>
              <a:t>choice</a:t>
            </a:r>
          </a:p>
          <a:p>
            <a:r>
              <a:rPr lang="en-US" sz="3600" dirty="0" smtClean="0"/>
              <a:t>Consent </a:t>
            </a:r>
            <a:r>
              <a:rPr lang="en-US" sz="3600" dirty="0"/>
              <a:t>voids the </a:t>
            </a:r>
            <a:r>
              <a:rPr lang="en-US" sz="3600" dirty="0" smtClean="0"/>
              <a:t>crime</a:t>
            </a:r>
          </a:p>
          <a:p>
            <a:r>
              <a:rPr lang="en-US" sz="3600" dirty="0"/>
              <a:t>Ask for help</a:t>
            </a:r>
          </a:p>
          <a:p>
            <a:endParaRPr lang="en-US" sz="3600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95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050340" y="298606"/>
            <a:ext cx="10394407" cy="660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Decision to Arrest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63677" y="1091381"/>
            <a:ext cx="10781071" cy="472056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/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829113" y="974115"/>
            <a:ext cx="1083685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What is my agency’s policy on arresting for prostitution?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What alternatives do I have besides arrest?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Do I need to arrest for the victim’s safety?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Is the child going to be safe if I don’t arrest her/him?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Does she/he have the means to get herself/himself out of the situation?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If it’s a child, do I have a responsible caregiver to place her/him with?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5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050340" y="298606"/>
            <a:ext cx="10394407" cy="660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Interacting with a Potential Victim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63677" y="1091381"/>
            <a:ext cx="10781071" cy="472056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/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050340" y="1578439"/>
            <a:ext cx="107810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Why? Don’t screw up the case.</a:t>
            </a:r>
          </a:p>
          <a:p>
            <a:r>
              <a:rPr lang="en-US" sz="3600" dirty="0" smtClean="0"/>
              <a:t>Officer’s interaction with a potential victim is critically important. </a:t>
            </a:r>
          </a:p>
          <a:p>
            <a:r>
              <a:rPr lang="en-US" sz="3600" dirty="0" smtClean="0"/>
              <a:t>By treating a potential victim with respect, it makes victims more cooperative, easier for Investigators</a:t>
            </a:r>
          </a:p>
          <a:p>
            <a:r>
              <a:rPr lang="en-US" sz="3600" dirty="0" smtClean="0"/>
              <a:t>Sets tone for the entire case</a:t>
            </a:r>
          </a:p>
          <a:p>
            <a:r>
              <a:rPr lang="en-US" sz="3600" dirty="0" smtClean="0"/>
              <a:t>Affects victims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4447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050340" y="298606"/>
            <a:ext cx="10394407" cy="660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Interacting with a Potential Victim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63677" y="1091381"/>
            <a:ext cx="10781071" cy="472056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/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663677" y="1386889"/>
            <a:ext cx="106630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Keep in mind: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smtClean="0"/>
              <a:t>She/he may not be who she/he says she/he is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smtClean="0"/>
              <a:t>Not going to give up her/his trafficker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smtClean="0"/>
              <a:t>Not going to self-report victimization.</a:t>
            </a:r>
          </a:p>
          <a:p>
            <a:endParaRPr lang="en-US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359174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5405" y="982177"/>
            <a:ext cx="1053034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Victims won’t </a:t>
            </a:r>
            <a:r>
              <a:rPr lang="en-US" sz="2400" dirty="0" smtClean="0"/>
              <a:t>be cooperative with an officer </a:t>
            </a:r>
            <a:r>
              <a:rPr lang="en-US" sz="2400" dirty="0"/>
              <a:t>who is: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Disrespectful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Being condescending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Asking her/him </a:t>
            </a:r>
            <a:r>
              <a:rPr lang="en-US" sz="2400" dirty="0"/>
              <a:t>what the weirdest sex act </a:t>
            </a:r>
            <a:r>
              <a:rPr lang="en-US" sz="2400" dirty="0" smtClean="0"/>
              <a:t>she/he </a:t>
            </a:r>
            <a:r>
              <a:rPr lang="en-US" sz="2400" dirty="0"/>
              <a:t>had performed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Yelling at them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Judgmental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Looking down on </a:t>
            </a:r>
            <a:r>
              <a:rPr lang="en-US" sz="2400" dirty="0" smtClean="0"/>
              <a:t>her/him </a:t>
            </a: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Mocking </a:t>
            </a:r>
            <a:r>
              <a:rPr lang="en-US" sz="2400" dirty="0" smtClean="0"/>
              <a:t>her/him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Dishonest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Don’t lie to them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Don’t promise anything you can’ t deliver 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Don’t </a:t>
            </a:r>
            <a:r>
              <a:rPr lang="en-US" sz="2400" dirty="0"/>
              <a:t>say “everything is going to be </a:t>
            </a:r>
            <a:r>
              <a:rPr lang="en-US" sz="2400" dirty="0" smtClean="0"/>
              <a:t>alright</a:t>
            </a: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2643415" y="0"/>
            <a:ext cx="81731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Interacting with a Potential Victim</a:t>
            </a:r>
          </a:p>
        </p:txBody>
      </p:sp>
    </p:spTree>
    <p:extLst>
      <p:ext uri="{BB962C8B-B14F-4D97-AF65-F5344CB8AC3E}">
        <p14:creationId xmlns:p14="http://schemas.microsoft.com/office/powerpoint/2010/main" val="11770562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2953" y="132736"/>
            <a:ext cx="9131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/>
              <a:t>Considerations for Evidence </a:t>
            </a:r>
            <a:r>
              <a:rPr lang="en-US" sz="4400" b="1" dirty="0" smtClean="0"/>
              <a:t>Collection</a:t>
            </a:r>
            <a:endParaRPr lang="en-US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82876" y="902177"/>
            <a:ext cx="5858931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/>
              <a:t>Identifications </a:t>
            </a:r>
            <a:r>
              <a:rPr lang="en-US" sz="2800" dirty="0" smtClean="0"/>
              <a:t>(documents, scars/marks/tattoos)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/>
              <a:t>Cell phones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/>
              <a:t>Pre-paid credit cards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/>
              <a:t>Hotel </a:t>
            </a:r>
            <a:r>
              <a:rPr lang="en-US" sz="2800" b="1" dirty="0" smtClean="0"/>
              <a:t>keycards/magnet </a:t>
            </a:r>
            <a:r>
              <a:rPr lang="en-US" sz="2800" b="1" dirty="0"/>
              <a:t>c</a:t>
            </a:r>
            <a:r>
              <a:rPr lang="en-US" sz="2800" b="1" dirty="0" smtClean="0"/>
              <a:t>ards</a:t>
            </a:r>
            <a:endParaRPr lang="en-US" sz="2800" b="1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/>
              <a:t>Laptop/tablets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/>
              <a:t>Receipts </a:t>
            </a:r>
            <a:r>
              <a:rPr lang="en-US" sz="2800" dirty="0" smtClean="0"/>
              <a:t>(travel, hotel, stores, etc.)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/>
              <a:t>Sexual paraphernalia </a:t>
            </a:r>
            <a:r>
              <a:rPr lang="en-US" sz="2800" dirty="0" smtClean="0"/>
              <a:t>(condoms, lubrication, baby wipes, baby oil)</a:t>
            </a:r>
            <a:endParaRPr lang="en-US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/>
              <a:t>Ledgers/notebooks </a:t>
            </a:r>
            <a:r>
              <a:rPr lang="en-US" sz="2800" dirty="0" smtClean="0"/>
              <a:t>with numbers, dollar amounts, etc.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341807" y="902177"/>
            <a:ext cx="585893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/>
              <a:t>Photograph scene: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 smtClean="0"/>
              <a:t>Victims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 smtClean="0"/>
              <a:t>Suspects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 smtClean="0"/>
              <a:t>Johns/buyers</a:t>
            </a:r>
            <a:endParaRPr lang="en-US" sz="2800" dirty="0" smtClean="0"/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 smtClean="0"/>
              <a:t>Friends/others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 smtClean="0"/>
              <a:t>Vehicles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 smtClean="0"/>
              <a:t>Location/</a:t>
            </a:r>
            <a:r>
              <a:rPr lang="en-US" sz="2800" dirty="0"/>
              <a:t>s</a:t>
            </a:r>
            <a:r>
              <a:rPr lang="en-US" sz="2800" dirty="0" smtClean="0"/>
              <a:t>cene</a:t>
            </a:r>
            <a:endParaRPr lang="en-US" sz="3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735097" y="4195386"/>
            <a:ext cx="50723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Surveillance </a:t>
            </a:r>
            <a:r>
              <a:rPr lang="en-US" sz="2800" b="1" dirty="0" smtClean="0"/>
              <a:t>videos </a:t>
            </a:r>
            <a:r>
              <a:rPr lang="en-US" sz="2800" b="1" dirty="0" smtClean="0"/>
              <a:t>from scene and close proximity	</a:t>
            </a:r>
          </a:p>
        </p:txBody>
      </p:sp>
    </p:spTree>
    <p:extLst>
      <p:ext uri="{BB962C8B-B14F-4D97-AF65-F5344CB8AC3E}">
        <p14:creationId xmlns:p14="http://schemas.microsoft.com/office/powerpoint/2010/main" val="30846765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5080" y="471949"/>
            <a:ext cx="38779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/>
              <a:t>Documentation	</a:t>
            </a:r>
            <a:endParaRPr lang="en-US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37420" y="1241390"/>
            <a:ext cx="10515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Make sure to include in your reports/field contacts/however you document your encounter why you suspect it as a trafficking scenario and indicators. </a:t>
            </a:r>
          </a:p>
          <a:p>
            <a:endParaRPr lang="en-US" sz="2800" b="1" dirty="0"/>
          </a:p>
          <a:p>
            <a:r>
              <a:rPr lang="en-US" sz="2800" b="1" dirty="0" smtClean="0"/>
              <a:t>Things Not to Say: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Willing participant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Sex Trafficking Unfounded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She/he did not disclose any evidence of trafficking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Avoid Making Medical or </a:t>
            </a:r>
            <a:r>
              <a:rPr lang="en-US" sz="2800" dirty="0"/>
              <a:t>P</a:t>
            </a:r>
            <a:r>
              <a:rPr lang="en-US" sz="2800" dirty="0" smtClean="0"/>
              <a:t>sychological Diagnosis in Report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Her/his story is not credible, she/he is a known liar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64965694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4784" y="1425992"/>
            <a:ext cx="941873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/>
              <a:t>Add </a:t>
            </a:r>
            <a:r>
              <a:rPr lang="en-US" sz="6600" b="1" dirty="0" smtClean="0"/>
              <a:t>Local</a:t>
            </a:r>
            <a:r>
              <a:rPr lang="en-US" sz="6600" b="1" dirty="0" smtClean="0"/>
              <a:t> </a:t>
            </a:r>
            <a:r>
              <a:rPr lang="en-US" sz="6600" b="1" dirty="0" smtClean="0"/>
              <a:t>Point of Contact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1007529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27315" y="1331913"/>
            <a:ext cx="10058400" cy="4022725"/>
          </a:xfrm>
        </p:spPr>
        <p:txBody>
          <a:bodyPr anchor="ctr">
            <a:normAutofit/>
          </a:bodyPr>
          <a:lstStyle/>
          <a:p>
            <a:pPr marL="384048" lvl="2" indent="0" algn="ctr" hangingPunct="0">
              <a:buNone/>
            </a:pPr>
            <a:r>
              <a:rPr lang="en-US" sz="6600" dirty="0" smtClean="0"/>
              <a:t>Intro Video</a:t>
            </a:r>
          </a:p>
          <a:p>
            <a:pPr marL="384048" lvl="2" indent="0" algn="ctr" hangingPunct="0">
              <a:buNone/>
            </a:pPr>
            <a:r>
              <a:rPr lang="en-US" sz="3200" dirty="0" smtClean="0"/>
              <a:t>(2:54 minutes)</a:t>
            </a:r>
            <a:endParaRPr lang="en-US" sz="4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27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93268"/>
          </a:xfrm>
        </p:spPr>
        <p:txBody>
          <a:bodyPr/>
          <a:lstStyle/>
          <a:p>
            <a:r>
              <a:rPr lang="en-US" dirty="0" smtClean="0"/>
              <a:t>Types of Calls &amp; Venues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23405" y="1877149"/>
            <a:ext cx="497091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Types of Calls: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Traffic Stops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DV </a:t>
            </a:r>
            <a:r>
              <a:rPr lang="en-US" sz="2800" dirty="0" smtClean="0"/>
              <a:t>Calls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Assault Calls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Hospital </a:t>
            </a:r>
            <a:r>
              <a:rPr lang="en-US" sz="2800" dirty="0" smtClean="0"/>
              <a:t>complaints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Gang </a:t>
            </a:r>
            <a:r>
              <a:rPr lang="en-US" sz="2800" dirty="0"/>
              <a:t>Parties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Noise Complaints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Prostitution Calls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Narcotics </a:t>
            </a:r>
            <a:r>
              <a:rPr lang="en-US" sz="2800" dirty="0" smtClean="0"/>
              <a:t>Violations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School </a:t>
            </a:r>
            <a:r>
              <a:rPr lang="en-US" sz="2800" dirty="0" smtClean="0"/>
              <a:t>Incidents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82782" y="1877149"/>
            <a:ext cx="467289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Types of Venues</a:t>
            </a:r>
            <a:r>
              <a:rPr lang="en-US" sz="2800" b="1" dirty="0" smtClean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Truck stops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Airport/Bus/train stations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Hotels/Motels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Spas/Massage Parlors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Restaurants/Cantinas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Clubs/Strip </a:t>
            </a:r>
            <a:r>
              <a:rPr lang="en-US" sz="2800" dirty="0" smtClean="0"/>
              <a:t>Clubs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House Parties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60249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27315" y="1331913"/>
            <a:ext cx="10058400" cy="4022725"/>
          </a:xfrm>
        </p:spPr>
        <p:txBody>
          <a:bodyPr anchor="ctr">
            <a:normAutofit/>
          </a:bodyPr>
          <a:lstStyle/>
          <a:p>
            <a:pPr marL="384048" lvl="2" indent="0" algn="ctr" hangingPunct="0">
              <a:buNone/>
            </a:pPr>
            <a:r>
              <a:rPr lang="en-US" sz="6600" dirty="0" smtClean="0"/>
              <a:t>Domestic Violence Scenario</a:t>
            </a:r>
          </a:p>
          <a:p>
            <a:pPr marL="384048" lvl="2" indent="0" algn="ctr" hangingPunct="0">
              <a:buNone/>
            </a:pPr>
            <a:r>
              <a:rPr lang="en-US" sz="3600" dirty="0" smtClean="0"/>
              <a:t>(12:10 </a:t>
            </a:r>
            <a:r>
              <a:rPr lang="en-US" sz="3600" dirty="0"/>
              <a:t>minutes)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07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26077" y="587879"/>
            <a:ext cx="10058400" cy="6604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DV: Discussion Question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94222" y="1030830"/>
            <a:ext cx="10058400" cy="4944196"/>
          </a:xfrm>
        </p:spPr>
        <p:txBody>
          <a:bodyPr>
            <a:noAutofit/>
          </a:bodyPr>
          <a:lstStyle/>
          <a:p>
            <a:pPr marL="0" indent="0" algn="ctr" hangingPunct="0">
              <a:buNone/>
            </a:pPr>
            <a:endParaRPr lang="en-US" sz="3600" dirty="0" smtClean="0"/>
          </a:p>
          <a:p>
            <a:pPr marL="0" indent="0" algn="ctr" hangingPunct="0">
              <a:buNone/>
            </a:pPr>
            <a:r>
              <a:rPr lang="en-US" sz="4000" dirty="0" smtClean="0"/>
              <a:t>What physical indicators were in the video that are signs of sex trafficking?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2399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938</TotalTime>
  <Words>923</Words>
  <Application>Microsoft Office PowerPoint</Application>
  <PresentationFormat>Widescreen</PresentationFormat>
  <Paragraphs>282</Paragraphs>
  <Slides>56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0" baseType="lpstr">
      <vt:lpstr>Arial</vt:lpstr>
      <vt:lpstr>Calibri</vt:lpstr>
      <vt:lpstr>Calibri Light</vt:lpstr>
      <vt:lpstr>Retrospect</vt:lpstr>
      <vt:lpstr>PowerPoint Presentation</vt:lpstr>
      <vt:lpstr>Defining Sex Trafficking </vt:lpstr>
      <vt:lpstr>Sex Trafficking Laws </vt:lpstr>
      <vt:lpstr>Top 10 Myths of Trafficking </vt:lpstr>
      <vt:lpstr>#1 Myth: It’s a Choice </vt:lpstr>
      <vt:lpstr>PowerPoint Presentation</vt:lpstr>
      <vt:lpstr>Types of Calls &amp; Venues</vt:lpstr>
      <vt:lpstr>PowerPoint Presentation</vt:lpstr>
      <vt:lpstr>DV: Discussion Question</vt:lpstr>
      <vt:lpstr>DV: Discussion Question</vt:lpstr>
      <vt:lpstr>DV: Discussion Question</vt:lpstr>
      <vt:lpstr>DV: Discussion Question</vt:lpstr>
      <vt:lpstr>DV: Discussion Question</vt:lpstr>
      <vt:lpstr>DV: Discussion Question</vt:lpstr>
      <vt:lpstr>DV: Discussion Question</vt:lpstr>
      <vt:lpstr>PowerPoint Presentation</vt:lpstr>
      <vt:lpstr>Traffic Stop: Discussion Question</vt:lpstr>
      <vt:lpstr>Traffic Stop: Discussion Question</vt:lpstr>
      <vt:lpstr>Traffic Stop: Discussion Question</vt:lpstr>
      <vt:lpstr>Traffic Stop: Discussion Question</vt:lpstr>
      <vt:lpstr>Traffic Stop: Discussion Question</vt:lpstr>
      <vt:lpstr>PowerPoint Presentation</vt:lpstr>
      <vt:lpstr>School: Discussion Question</vt:lpstr>
      <vt:lpstr>School: Discussion Question</vt:lpstr>
      <vt:lpstr>School: Discussion Question</vt:lpstr>
      <vt:lpstr>School: Discussion Question</vt:lpstr>
      <vt:lpstr>School: Discussion Question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Protecting and Serving  Enhancing Law Enforcement Response to Children Exposed to Violence</dc:title>
  <dc:creator>Cari Jankowski</dc:creator>
  <cp:lastModifiedBy>Kelly Burke</cp:lastModifiedBy>
  <cp:revision>119</cp:revision>
  <dcterms:created xsi:type="dcterms:W3CDTF">2013-11-13T13:42:01Z</dcterms:created>
  <dcterms:modified xsi:type="dcterms:W3CDTF">2015-03-30T14:42:41Z</dcterms:modified>
</cp:coreProperties>
</file>